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9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38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36F7BBC-CF58-4B36-BD91-D98BC4B4A20B}" type="datetimeFigureOut">
              <a:rPr lang="en-US" smtClean="0"/>
              <a:t>4/4/12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7891EE-3D6C-4C61-9BF7-706DC50C59BB}" type="slidenum">
              <a:rPr lang="en-US" smtClean="0"/>
              <a:t>‹#›</a:t>
            </a:fld>
            <a:endParaRPr lang="en-US"/>
          </a:p>
        </p:txBody>
      </p:sp>
    </p:spTree>
    <p:extLst>
      <p:ext uri="{BB962C8B-B14F-4D97-AF65-F5344CB8AC3E}">
        <p14:creationId xmlns:p14="http://schemas.microsoft.com/office/powerpoint/2010/main" val="883954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E34220-1824-3744-9931-5D57279F7972}" type="datetimeFigureOut">
              <a:rPr lang="en-US" smtClean="0"/>
              <a:t>4/4/12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3A5A5C-5245-ED4C-BE76-69FC64C54432}" type="slidenum">
              <a:rPr lang="en-US" smtClean="0"/>
              <a:t>‹#›</a:t>
            </a:fld>
            <a:endParaRPr lang="en-US"/>
          </a:p>
        </p:txBody>
      </p:sp>
    </p:spTree>
    <p:extLst>
      <p:ext uri="{BB962C8B-B14F-4D97-AF65-F5344CB8AC3E}">
        <p14:creationId xmlns:p14="http://schemas.microsoft.com/office/powerpoint/2010/main" val="24516626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F9B991-8171-9E46-A8A0-C71C918D2D57}" type="datetimeFigureOut">
              <a:rPr lang="en-US" smtClean="0"/>
              <a:t>4/4/12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3532760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9B991-8171-9E46-A8A0-C71C918D2D57}" type="datetimeFigureOut">
              <a:rPr lang="en-US" smtClean="0"/>
              <a:t>4/4/12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2797619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9B991-8171-9E46-A8A0-C71C918D2D57}" type="datetimeFigureOut">
              <a:rPr lang="en-US" smtClean="0"/>
              <a:t>4/4/12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174678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9B991-8171-9E46-A8A0-C71C918D2D57}" type="datetimeFigureOut">
              <a:rPr lang="en-US" smtClean="0"/>
              <a:t>4/4/12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1403520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9B991-8171-9E46-A8A0-C71C918D2D57}" type="datetimeFigureOut">
              <a:rPr lang="en-US" smtClean="0"/>
              <a:t>4/4/12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2057885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F9B991-8171-9E46-A8A0-C71C918D2D57}" type="datetimeFigureOut">
              <a:rPr lang="en-US" smtClean="0"/>
              <a:t>4/4/12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393589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F9B991-8171-9E46-A8A0-C71C918D2D57}" type="datetimeFigureOut">
              <a:rPr lang="en-US" smtClean="0"/>
              <a:t>4/4/12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1704893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F9B991-8171-9E46-A8A0-C71C918D2D57}" type="datetimeFigureOut">
              <a:rPr lang="en-US" smtClean="0"/>
              <a:t>4/4/12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30631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9B991-8171-9E46-A8A0-C71C918D2D57}" type="datetimeFigureOut">
              <a:rPr lang="en-US" smtClean="0"/>
              <a:t>4/4/12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410765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9B991-8171-9E46-A8A0-C71C918D2D57}" type="datetimeFigureOut">
              <a:rPr lang="en-US" smtClean="0"/>
              <a:t>4/4/12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3102341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9B991-8171-9E46-A8A0-C71C918D2D57}" type="datetimeFigureOut">
              <a:rPr lang="en-US" smtClean="0"/>
              <a:t>4/4/12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3280E-08D9-1045-A628-5A5CF0E902AF}" type="slidenum">
              <a:rPr lang="en-US" smtClean="0"/>
              <a:t>‹#›</a:t>
            </a:fld>
            <a:endParaRPr lang="en-US"/>
          </a:p>
        </p:txBody>
      </p:sp>
    </p:spTree>
    <p:extLst>
      <p:ext uri="{BB962C8B-B14F-4D97-AF65-F5344CB8AC3E}">
        <p14:creationId xmlns:p14="http://schemas.microsoft.com/office/powerpoint/2010/main" val="274167819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F9B991-8171-9E46-A8A0-C71C918D2D57}" type="datetimeFigureOut">
              <a:rPr lang="en-US" smtClean="0"/>
              <a:t>4/4/12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83280E-08D9-1045-A628-5A5CF0E902AF}" type="slidenum">
              <a:rPr lang="en-US" smtClean="0"/>
              <a:t>‹#›</a:t>
            </a:fld>
            <a:endParaRPr lang="en-US"/>
          </a:p>
        </p:txBody>
      </p:sp>
    </p:spTree>
    <p:extLst>
      <p:ext uri="{BB962C8B-B14F-4D97-AF65-F5344CB8AC3E}">
        <p14:creationId xmlns:p14="http://schemas.microsoft.com/office/powerpoint/2010/main" val="3655490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8813"/>
            <a:ext cx="8229600" cy="1143000"/>
          </a:xfrm>
        </p:spPr>
        <p:txBody>
          <a:bodyPr/>
          <a:lstStyle/>
          <a:p>
            <a:r>
              <a:rPr lang="en-US" sz="4400" dirty="0" smtClean="0"/>
              <a:t>Case study</a:t>
            </a:r>
            <a:endParaRPr lang="en-US" sz="4400" dirty="0"/>
          </a:p>
        </p:txBody>
      </p:sp>
      <p:sp>
        <p:nvSpPr>
          <p:cNvPr id="2" name="TextBox 1"/>
          <p:cNvSpPr txBox="1"/>
          <p:nvPr/>
        </p:nvSpPr>
        <p:spPr>
          <a:xfrm>
            <a:off x="457200" y="631552"/>
            <a:ext cx="8419514" cy="6124754"/>
          </a:xfrm>
          <a:prstGeom prst="rect">
            <a:avLst/>
          </a:prstGeom>
          <a:noFill/>
        </p:spPr>
        <p:txBody>
          <a:bodyPr wrap="square" rtlCol="0">
            <a:spAutoFit/>
          </a:bodyPr>
          <a:lstStyle/>
          <a:p>
            <a:r>
              <a:rPr lang="en-US" sz="1400" b="1" dirty="0"/>
              <a:t>Is Global Cooling Next?</a:t>
            </a:r>
            <a:r>
              <a:rPr lang="en-US" sz="1400" dirty="0"/>
              <a:t> </a:t>
            </a:r>
            <a:r>
              <a:rPr lang="en-US" sz="1400" dirty="0" smtClean="0"/>
              <a:t> By </a:t>
            </a:r>
            <a:r>
              <a:rPr lang="en-US" sz="1400" dirty="0" err="1" smtClean="0"/>
              <a:t>Deroy</a:t>
            </a:r>
            <a:r>
              <a:rPr lang="en-US" sz="1400" dirty="0" smtClean="0"/>
              <a:t> Murdock </a:t>
            </a:r>
          </a:p>
          <a:p>
            <a:r>
              <a:rPr lang="en-US" sz="1400" dirty="0" smtClean="0"/>
              <a:t>Posted </a:t>
            </a:r>
            <a:r>
              <a:rPr lang="en-US" sz="1400" dirty="0"/>
              <a:t>05/05/2008 </a:t>
            </a:r>
            <a:r>
              <a:rPr lang="en-US" sz="1400" dirty="0" smtClean="0"/>
              <a:t>ET</a:t>
            </a:r>
          </a:p>
          <a:p>
            <a:endParaRPr lang="en-US" sz="1400" dirty="0"/>
          </a:p>
          <a:p>
            <a:r>
              <a:rPr lang="en-US" sz="1400" dirty="0" smtClean="0"/>
              <a:t>	….NASA </a:t>
            </a:r>
            <a:r>
              <a:rPr lang="en-US" sz="1400" dirty="0"/>
              <a:t>satellites found that last winter’s Arctic Sea ice covered 2 million square kilometers (772,000 square miles) more than the last three years’ average. It also was 10 to 20 centimeters (about 4 – 8 inches) thicker than in 2007. The ice between Canada and southwest Greenland also spread dramatically. “We have to go back 15 years to find ice expansion so far south,” Denmark’s Meteorological Institute stated. </a:t>
            </a:r>
          </a:p>
          <a:p>
            <a:r>
              <a:rPr lang="en-US" sz="1400" dirty="0" smtClean="0"/>
              <a:t>	</a:t>
            </a:r>
          </a:p>
          <a:p>
            <a:r>
              <a:rPr lang="en-US" sz="1400" dirty="0"/>
              <a:t>	</a:t>
            </a:r>
            <a:r>
              <a:rPr lang="en-US" sz="1400" dirty="0" smtClean="0"/>
              <a:t>“</a:t>
            </a:r>
            <a:r>
              <a:rPr lang="en-US" sz="1400" dirty="0"/>
              <a:t>Snows Return to Mount Kilimanjaro,” cheered a January 21 International </a:t>
            </a:r>
            <a:r>
              <a:rPr lang="en-US" sz="1400" i="1" dirty="0"/>
              <a:t>Herald Tribune</a:t>
            </a:r>
            <a:r>
              <a:rPr lang="en-US" sz="1400" dirty="0"/>
              <a:t> headline, as Africa also defies the “warming” narrative.</a:t>
            </a:r>
          </a:p>
          <a:p>
            <a:r>
              <a:rPr lang="en-US" sz="1400" dirty="0" smtClean="0"/>
              <a:t>	While </a:t>
            </a:r>
            <a:r>
              <a:rPr lang="en-US" sz="1400" dirty="0"/>
              <a:t>neither anecdotes nor one year’s statistics confirm global cooling, a decade of data contradict the “melting planet” rhetoric that heats Capitol Hill and America’s newsrooms</a:t>
            </a:r>
            <a:r>
              <a:rPr lang="en-US" sz="1400" dirty="0" smtClean="0"/>
              <a:t>.</a:t>
            </a:r>
          </a:p>
          <a:p>
            <a:r>
              <a:rPr lang="en-US" sz="1400" dirty="0"/>
              <a:t>	</a:t>
            </a:r>
            <a:r>
              <a:rPr lang="en-US" sz="1400" dirty="0" smtClean="0"/>
              <a:t>“</a:t>
            </a:r>
            <a:r>
              <a:rPr lang="en-US" sz="1400" dirty="0"/>
              <a:t>The University of Alabama, Huntsville’s analysis of data from satellites launched in 1979 showed a warming trend of 0.14 degrees Centigrade (0.25 Fahrenheit) per decade,” Joseph </a:t>
            </a:r>
            <a:r>
              <a:rPr lang="en-US" sz="1400" dirty="0" err="1"/>
              <a:t>D’Aleo</a:t>
            </a:r>
            <a:r>
              <a:rPr lang="en-US" sz="1400" dirty="0"/>
              <a:t>, the Weather Channel’s first Director of Meteorology, told me. “This warmth peaked in 1998, and the temperature trend the last decade has been flat, even as CO</a:t>
            </a:r>
            <a:r>
              <a:rPr lang="en-US" sz="1400" baseline="-25000" dirty="0"/>
              <a:t>2</a:t>
            </a:r>
            <a:r>
              <a:rPr lang="en-US" sz="1400" dirty="0"/>
              <a:t> has increased 5.5 percent. Cooling began in 2002. Over the last six years, global temperatures from satellite and land-temperature gauges have cooled (-0.14 F and -0.22 F, respectively). Ocean buoys have echoed that slight cooling since the National Oceanic and Atmospheric Administration deployed them in 2003.”</a:t>
            </a:r>
          </a:p>
          <a:p>
            <a:r>
              <a:rPr lang="en-US" sz="1400" dirty="0" smtClean="0"/>
              <a:t>	</a:t>
            </a:r>
          </a:p>
          <a:p>
            <a:r>
              <a:rPr lang="en-US" sz="1400" dirty="0"/>
              <a:t>	</a:t>
            </a:r>
            <a:r>
              <a:rPr lang="en-US" sz="1400" dirty="0" smtClean="0"/>
              <a:t>These </a:t>
            </a:r>
            <a:r>
              <a:rPr lang="en-US" sz="1400" dirty="0"/>
              <a:t>researchers are not alone. They are among a rising tide of scientists who question the so-called “global warming” theory. Some further argue that global cooling merits urgent concern.</a:t>
            </a:r>
          </a:p>
          <a:p>
            <a:r>
              <a:rPr lang="en-US" sz="1400" dirty="0" smtClean="0"/>
              <a:t>	“</a:t>
            </a:r>
            <a:r>
              <a:rPr lang="en-US" sz="1400" dirty="0"/>
              <a:t>In stark contrast to the often repeated assertion that the science of climate change is ‘settled,’ significant new peer-reviewed research has cast even more doubt on the hypothesis of dangerous human-caused global warming,” 100 prestigious geologists, physicists, meteorologists, and other scientists wrote United Nations Secretary General Ban Ki-Moon last December. They also noted that “today’s computer models cannot predict climate. Consistent with this, and despite computer projections of temperature rises, there has been no net global warming since 1998</a:t>
            </a:r>
            <a:r>
              <a:rPr lang="en-US" sz="1400" dirty="0" smtClean="0"/>
              <a:t>.”</a:t>
            </a:r>
            <a:endParaRPr lang="en-US" sz="1400" dirty="0"/>
          </a:p>
        </p:txBody>
      </p:sp>
    </p:spTree>
    <p:extLst>
      <p:ext uri="{BB962C8B-B14F-4D97-AF65-F5344CB8AC3E}">
        <p14:creationId xmlns:p14="http://schemas.microsoft.com/office/powerpoint/2010/main" val="26240775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17</Words>
  <Application>Microsoft Macintosh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Case study</vt:lpstr>
    </vt:vector>
  </TitlesOfParts>
  <Company>Weber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Bedford</dc:creator>
  <cp:lastModifiedBy>Karen Kirk</cp:lastModifiedBy>
  <cp:revision>48</cp:revision>
  <cp:lastPrinted>2012-04-03T00:26:17Z</cp:lastPrinted>
  <dcterms:created xsi:type="dcterms:W3CDTF">2012-04-01T20:44:34Z</dcterms:created>
  <dcterms:modified xsi:type="dcterms:W3CDTF">2012-04-04T23:59:10Z</dcterms:modified>
</cp:coreProperties>
</file>