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75" r:id="rId2"/>
    <p:sldId id="276" r:id="rId3"/>
    <p:sldId id="277" r:id="rId4"/>
    <p:sldId id="324" r:id="rId5"/>
    <p:sldId id="289" r:id="rId6"/>
    <p:sldId id="272" r:id="rId7"/>
    <p:sldId id="282" r:id="rId8"/>
    <p:sldId id="281" r:id="rId9"/>
    <p:sldId id="280" r:id="rId10"/>
    <p:sldId id="274" r:id="rId11"/>
    <p:sldId id="278" r:id="rId12"/>
    <p:sldId id="284" r:id="rId13"/>
    <p:sldId id="286" r:id="rId14"/>
    <p:sldId id="285" r:id="rId15"/>
    <p:sldId id="260" r:id="rId16"/>
    <p:sldId id="303" r:id="rId17"/>
    <p:sldId id="298" r:id="rId18"/>
    <p:sldId id="287" r:id="rId19"/>
    <p:sldId id="304" r:id="rId20"/>
    <p:sldId id="305" r:id="rId21"/>
    <p:sldId id="313" r:id="rId22"/>
    <p:sldId id="309" r:id="rId23"/>
    <p:sldId id="311" r:id="rId24"/>
    <p:sldId id="310" r:id="rId25"/>
    <p:sldId id="271" r:id="rId26"/>
    <p:sldId id="294" r:id="rId27"/>
    <p:sldId id="293" r:id="rId28"/>
    <p:sldId id="306" r:id="rId29"/>
    <p:sldId id="312" r:id="rId30"/>
    <p:sldId id="314" r:id="rId31"/>
    <p:sldId id="315" r:id="rId32"/>
    <p:sldId id="316" r:id="rId33"/>
    <p:sldId id="317" r:id="rId34"/>
    <p:sldId id="257" r:id="rId35"/>
    <p:sldId id="264" r:id="rId36"/>
    <p:sldId id="265" r:id="rId37"/>
    <p:sldId id="266" r:id="rId38"/>
    <p:sldId id="318" r:id="rId39"/>
    <p:sldId id="301" r:id="rId40"/>
    <p:sldId id="321" r:id="rId41"/>
    <p:sldId id="322" r:id="rId42"/>
    <p:sldId id="319" r:id="rId43"/>
    <p:sldId id="323" r:id="rId44"/>
    <p:sldId id="320" r:id="rId45"/>
    <p:sldId id="296" r:id="rId46"/>
    <p:sldId id="299" r:id="rId47"/>
    <p:sldId id="292" r:id="rId48"/>
    <p:sldId id="259" r:id="rId49"/>
    <p:sldId id="261" r:id="rId50"/>
    <p:sldId id="262" r:id="rId51"/>
    <p:sldId id="263" r:id="rId52"/>
    <p:sldId id="268" r:id="rId53"/>
    <p:sldId id="291" r:id="rId54"/>
    <p:sldId id="295" r:id="rId55"/>
    <p:sldId id="297" r:id="rId56"/>
    <p:sldId id="300" r:id="rId57"/>
    <p:sldId id="258" r:id="rId58"/>
    <p:sldId id="256" r:id="rId59"/>
    <p:sldId id="288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uhr" initials="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62" autoAdjust="0"/>
  </p:normalViewPr>
  <p:slideViewPr>
    <p:cSldViewPr snapToObjects="1">
      <p:cViewPr varScale="1">
        <p:scale>
          <a:sx n="87" d="100"/>
          <a:sy n="87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commentAuthors" Target="commentAuthors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03T16:36:02.843" idx="4">
    <p:pos x="1072" y="320"/>
    <p:text>what was the question?  add it.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0-14T15:30:57.093" idx="1">
    <p:pos x="2340" y="4110"/>
    <p:text>need real citation under resources, put text box cite in all slides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3C80F-C66C-456C-992F-D87C3011A373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" csCatId="colorful" phldr="1"/>
      <dgm:spPr/>
    </dgm:pt>
    <dgm:pt modelId="{429C1244-4F2D-4F82-8654-AB0A33F03C36}">
      <dgm:prSet phldrT="[Text]" custT="1"/>
      <dgm:spPr/>
      <dgm:t>
        <a:bodyPr/>
        <a:lstStyle/>
        <a:p>
          <a:r>
            <a:rPr lang="en-US" sz="4000" dirty="0" smtClean="0"/>
            <a:t>Controversy</a:t>
          </a:r>
          <a:endParaRPr lang="en-US" sz="4000" dirty="0"/>
        </a:p>
      </dgm:t>
    </dgm:pt>
    <dgm:pt modelId="{CB115039-43A2-446D-9766-74ACF6AC2613}" type="parTrans" cxnId="{B49E0946-575D-4DE2-836F-872DB3EE9DA4}">
      <dgm:prSet/>
      <dgm:spPr/>
      <dgm:t>
        <a:bodyPr/>
        <a:lstStyle/>
        <a:p>
          <a:endParaRPr lang="en-US"/>
        </a:p>
      </dgm:t>
    </dgm:pt>
    <dgm:pt modelId="{E5225DC4-115E-4177-A1A6-87888E942890}" type="sibTrans" cxnId="{B49E0946-575D-4DE2-836F-872DB3EE9DA4}">
      <dgm:prSet/>
      <dgm:spPr/>
      <dgm:t>
        <a:bodyPr/>
        <a:lstStyle/>
        <a:p>
          <a:endParaRPr lang="en-US"/>
        </a:p>
      </dgm:t>
    </dgm:pt>
    <dgm:pt modelId="{79456E3B-E203-46CC-9508-EBA312BD9192}">
      <dgm:prSet phldrT="[Text]" custT="1"/>
      <dgm:spPr/>
      <dgm:t>
        <a:bodyPr/>
        <a:lstStyle/>
        <a:p>
          <a:r>
            <a:rPr lang="en-US" sz="3600" dirty="0" smtClean="0"/>
            <a:t>Cognitive</a:t>
          </a:r>
          <a:endParaRPr lang="en-US" sz="3600" dirty="0"/>
        </a:p>
      </dgm:t>
    </dgm:pt>
    <dgm:pt modelId="{27CD4E15-45DD-4B75-9322-848C52E735A4}" type="parTrans" cxnId="{533BB020-9576-4267-882C-3A1FD485BB7F}">
      <dgm:prSet/>
      <dgm:spPr/>
      <dgm:t>
        <a:bodyPr/>
        <a:lstStyle/>
        <a:p>
          <a:endParaRPr lang="en-US"/>
        </a:p>
      </dgm:t>
    </dgm:pt>
    <dgm:pt modelId="{1930CE91-F20F-409C-BDA5-DE61EEDE999D}" type="sibTrans" cxnId="{533BB020-9576-4267-882C-3A1FD485BB7F}">
      <dgm:prSet/>
      <dgm:spPr/>
      <dgm:t>
        <a:bodyPr/>
        <a:lstStyle/>
        <a:p>
          <a:endParaRPr lang="en-US"/>
        </a:p>
      </dgm:t>
    </dgm:pt>
    <dgm:pt modelId="{BE280D61-C541-4DAA-BA8D-32FA83394273}" type="pres">
      <dgm:prSet presAssocID="{E783C80F-C66C-456C-992F-D87C3011A373}" presName="compositeShape" presStyleCnt="0">
        <dgm:presLayoutVars>
          <dgm:chMax val="7"/>
          <dgm:dir/>
          <dgm:resizeHandles val="exact"/>
        </dgm:presLayoutVars>
      </dgm:prSet>
      <dgm:spPr/>
    </dgm:pt>
    <dgm:pt modelId="{EA500360-21CB-4C95-8642-0C14F097A275}" type="pres">
      <dgm:prSet presAssocID="{429C1244-4F2D-4F82-8654-AB0A33F03C36}" presName="circ1" presStyleLbl="vennNode1" presStyleIdx="0" presStyleCnt="2"/>
      <dgm:spPr/>
      <dgm:t>
        <a:bodyPr/>
        <a:lstStyle/>
        <a:p>
          <a:endParaRPr lang="en-US"/>
        </a:p>
      </dgm:t>
    </dgm:pt>
    <dgm:pt modelId="{349F60DF-FBE4-4BFA-8400-14A51C0F1AD9}" type="pres">
      <dgm:prSet presAssocID="{429C1244-4F2D-4F82-8654-AB0A33F03C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674D-7110-4FF7-9530-B57F83CFAE1E}" type="pres">
      <dgm:prSet presAssocID="{79456E3B-E203-46CC-9508-EBA312BD9192}" presName="circ2" presStyleLbl="vennNode1" presStyleIdx="1" presStyleCnt="2"/>
      <dgm:spPr/>
      <dgm:t>
        <a:bodyPr/>
        <a:lstStyle/>
        <a:p>
          <a:endParaRPr lang="en-US"/>
        </a:p>
      </dgm:t>
    </dgm:pt>
    <dgm:pt modelId="{381BDD8A-3C71-471A-8DD8-DF9A129DBE29}" type="pres">
      <dgm:prSet presAssocID="{79456E3B-E203-46CC-9508-EBA312BD91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1C851-5ABD-4A68-9CF3-93D337FC8B1A}" type="presOf" srcId="{E783C80F-C66C-456C-992F-D87C3011A373}" destId="{BE280D61-C541-4DAA-BA8D-32FA83394273}" srcOrd="0" destOrd="0" presId="urn:microsoft.com/office/officeart/2005/8/layout/venn1"/>
    <dgm:cxn modelId="{B49E0946-575D-4DE2-836F-872DB3EE9DA4}" srcId="{E783C80F-C66C-456C-992F-D87C3011A373}" destId="{429C1244-4F2D-4F82-8654-AB0A33F03C36}" srcOrd="0" destOrd="0" parTransId="{CB115039-43A2-446D-9766-74ACF6AC2613}" sibTransId="{E5225DC4-115E-4177-A1A6-87888E942890}"/>
    <dgm:cxn modelId="{8FC7CC6B-7EE7-4F59-A2B3-B64A852B903B}" type="presOf" srcId="{429C1244-4F2D-4F82-8654-AB0A33F03C36}" destId="{349F60DF-FBE4-4BFA-8400-14A51C0F1AD9}" srcOrd="1" destOrd="0" presId="urn:microsoft.com/office/officeart/2005/8/layout/venn1"/>
    <dgm:cxn modelId="{D78FF7C6-329D-4D06-B4FA-84B93DD2BBC5}" type="presOf" srcId="{79456E3B-E203-46CC-9508-EBA312BD9192}" destId="{F204674D-7110-4FF7-9530-B57F83CFAE1E}" srcOrd="0" destOrd="0" presId="urn:microsoft.com/office/officeart/2005/8/layout/venn1"/>
    <dgm:cxn modelId="{C3B08258-54CE-480A-986E-D68AC0576A08}" type="presOf" srcId="{79456E3B-E203-46CC-9508-EBA312BD9192}" destId="{381BDD8A-3C71-471A-8DD8-DF9A129DBE29}" srcOrd="1" destOrd="0" presId="urn:microsoft.com/office/officeart/2005/8/layout/venn1"/>
    <dgm:cxn modelId="{D06E7A85-E6F2-4095-A8E7-E2C0A1B039D9}" type="presOf" srcId="{429C1244-4F2D-4F82-8654-AB0A33F03C36}" destId="{EA500360-21CB-4C95-8642-0C14F097A275}" srcOrd="0" destOrd="0" presId="urn:microsoft.com/office/officeart/2005/8/layout/venn1"/>
    <dgm:cxn modelId="{533BB020-9576-4267-882C-3A1FD485BB7F}" srcId="{E783C80F-C66C-456C-992F-D87C3011A373}" destId="{79456E3B-E203-46CC-9508-EBA312BD9192}" srcOrd="1" destOrd="0" parTransId="{27CD4E15-45DD-4B75-9322-848C52E735A4}" sibTransId="{1930CE91-F20F-409C-BDA5-DE61EEDE999D}"/>
    <dgm:cxn modelId="{35072052-AE69-488D-89E1-592BDDEA2B40}" type="presParOf" srcId="{BE280D61-C541-4DAA-BA8D-32FA83394273}" destId="{EA500360-21CB-4C95-8642-0C14F097A275}" srcOrd="0" destOrd="0" presId="urn:microsoft.com/office/officeart/2005/8/layout/venn1"/>
    <dgm:cxn modelId="{316CC93A-DFF8-44EA-BB14-F47E5416808A}" type="presParOf" srcId="{BE280D61-C541-4DAA-BA8D-32FA83394273}" destId="{349F60DF-FBE4-4BFA-8400-14A51C0F1AD9}" srcOrd="1" destOrd="0" presId="urn:microsoft.com/office/officeart/2005/8/layout/venn1"/>
    <dgm:cxn modelId="{EAD5097E-B239-492B-A6CC-665E79C4FB6E}" type="presParOf" srcId="{BE280D61-C541-4DAA-BA8D-32FA83394273}" destId="{F204674D-7110-4FF7-9530-B57F83CFAE1E}" srcOrd="2" destOrd="0" presId="urn:microsoft.com/office/officeart/2005/8/layout/venn1"/>
    <dgm:cxn modelId="{6D71582A-467F-4126-A920-7ABA0B1E1FB7}" type="presParOf" srcId="{BE280D61-C541-4DAA-BA8D-32FA83394273}" destId="{381BDD8A-3C71-471A-8DD8-DF9A129DBE2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ABF4-8DCE-5C44-A861-BEA48A4653F0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F243-0B9D-F14F-B62E-925061526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We can try to address each climate misconception individually, or we can listen closely to what our audience knows, and try to frame our response in a way that will help them build a more inclusive mental model.</a:t>
            </a:r>
          </a:p>
          <a:p>
            <a:endParaRPr lang="en-US" smtClean="0">
              <a:latin typeface="Times" pitchFamily="18" charset="0"/>
            </a:endParaRPr>
          </a:p>
          <a:p>
            <a:r>
              <a:rPr lang="en-US" smtClean="0">
                <a:latin typeface="Times" pitchFamily="18" charset="0"/>
              </a:rPr>
              <a:t>Misconceptions lead to lack of concern, wrong ideas about what can be done.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48A02-E39D-4A6C-A608-7E25B5FD1DE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smtClean="0"/>
              <a:t>probe question?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F243-0B9D-F14F-B62E-9250615269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2A8F5-3D7D-433C-9AEE-7917FC8A6C7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F5075-4CC6-497C-AFB1-3DDBC4E1544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someone please share an answer that they picked up</a:t>
            </a:r>
          </a:p>
          <a:p>
            <a:endParaRPr lang="en-US" dirty="0" smtClean="0"/>
          </a:p>
          <a:p>
            <a:r>
              <a:rPr lang="en-US" dirty="0" smtClean="0"/>
              <a:t>We can identify when we simply</a:t>
            </a:r>
            <a:r>
              <a:rPr lang="en-US" baseline="0" dirty="0" smtClean="0"/>
              <a:t> heard something and don’t know where we heard it, something based on reading a sound source, something learned through research of credible sources or our own use of data.  This is not always so for everyone on every topic though.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 home message:  Upon examination we can judge the soundness of the basis of our concepts (sometimes).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0D6E7-BCB6-4D81-9EA1-10A4301D68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CDCB5-CD71-4860-8426-1B03321CEC3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5C00C-D932-4BD7-8BDD-69785EDF67E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works or doesn’t work about these answers?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F243-0B9D-F14F-B62E-92506152695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17455-5727-439E-AEDD-4EE0D2E84B7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finer breakdown: http://undsci.berkeley.edu/article/0_0_0/sciencetoolkit_06</a:t>
            </a:r>
          </a:p>
          <a:p>
            <a:r>
              <a:rPr lang="en-US" smtClean="0">
                <a:latin typeface="Times" pitchFamily="18" charset="0"/>
              </a:rPr>
              <a:t>Fundamental scientific controversy</a:t>
            </a:r>
          </a:p>
          <a:p>
            <a:r>
              <a:rPr lang="en-US" smtClean="0">
                <a:latin typeface="Times" pitchFamily="18" charset="0"/>
              </a:rPr>
              <a:t>Peripheral scientific controversy</a:t>
            </a:r>
          </a:p>
          <a:p>
            <a:r>
              <a:rPr lang="en-US" smtClean="0">
                <a:latin typeface="Times" pitchFamily="18" charset="0"/>
              </a:rPr>
              <a:t>Controversy over ethics</a:t>
            </a:r>
          </a:p>
          <a:p>
            <a:r>
              <a:rPr lang="en-US" smtClean="0">
                <a:latin typeface="Times" pitchFamily="18" charset="0"/>
              </a:rPr>
              <a:t>Controversy of practical applications</a:t>
            </a:r>
          </a:p>
          <a:p>
            <a:r>
              <a:rPr lang="en-US" smtClean="0">
                <a:latin typeface="Times" pitchFamily="18" charset="0"/>
              </a:rPr>
              <a:t>Controversy between science and nonscientific viewpoints</a:t>
            </a:r>
          </a:p>
          <a:p>
            <a:r>
              <a:rPr lang="en-US" smtClean="0">
                <a:latin typeface="Times" pitchFamily="18" charset="0"/>
              </a:rPr>
              <a:t>Manufactured controversy</a:t>
            </a:r>
          </a:p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D5DDE-0D6B-4A8C-9765-BDF8C92AEFB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DDA7E-BC19-4ED3-95EB-B7FFE19E496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E45E6-B0D2-4093-AE1A-00B27AE9EDA4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5CC46-8414-4B80-BB7D-52EF8C285BB3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F3697-D7BC-4765-89DB-D241463BFFEA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F3697-D7BC-4765-89DB-D241463BFFEA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F3697-D7BC-4765-89DB-D241463BFFEA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F3697-D7BC-4765-89DB-D241463BFFEA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02DB6-285C-4578-8FA0-B3777A1CE741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191A3-F4C5-47BA-BA09-CBEA889C01B5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D5DDE-0D6B-4A8C-9765-BDF8C92AEFB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DF41D-0D22-4466-BF17-C451C7A69A54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Sources:</a:t>
            </a:r>
          </a:p>
          <a:p>
            <a:r>
              <a:rPr lang="en-US" dirty="0" smtClean="0"/>
              <a:t>http://ilovecarbondioxide.com/2009/01/top-15-climate-myths.html</a:t>
            </a:r>
          </a:p>
          <a:p>
            <a:r>
              <a:rPr lang="en-US" smtClean="0"/>
              <a:t>http://www.yaleclimatemediaforum.org/2007/10/common-climate-misconceptions-co2-as-a-feedback-and-forcing-in-the-climate-system/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F243-0B9D-F14F-B62E-92506152695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8D99A-A6A2-4AB0-91D6-B442AC0A5236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D5DDE-0D6B-4A8C-9765-BDF8C92AEFB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DDA7E-BC19-4ED3-95EB-B7FFE19E496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could be made into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F243-0B9D-F14F-B62E-9250615269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59A35-130E-40C8-9DA2-8349BBC7980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F5075-4CC6-497C-AFB1-3DDBC4E1544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F3697-D7BC-4765-89DB-D241463BFFE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26053-233D-AA4A-99F1-F42823021F5D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C295-6D89-1947-B47B-2262052FEF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ires-200.gif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6356350"/>
            <a:ext cx="812800" cy="398272"/>
          </a:xfrm>
          <a:prstGeom prst="rect">
            <a:avLst/>
          </a:prstGeom>
        </p:spPr>
      </p:pic>
      <p:pic>
        <p:nvPicPr>
          <p:cNvPr id="8" name="Picture 7" descr="clean_logo-b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5890381"/>
            <a:ext cx="762000" cy="9676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outreach@cires.colorado.edu" TargetMode="External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eeonline.org/forum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buhr@colorado.edu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12.jpeg"/><Relationship Id="rId6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Guide to Climate Misconceptions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 you come in, type into the chat:</a:t>
            </a:r>
          </a:p>
          <a:p>
            <a:r>
              <a:rPr lang="en-US" dirty="0" smtClean="0"/>
              <a:t>What do you want to know about climate misconceptions?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uth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209800"/>
            <a:ext cx="7490285" cy="41679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today’s CO2 level?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19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Graphic from COMET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COVER TEM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8" y="762000"/>
            <a:ext cx="995362" cy="995362"/>
          </a:xfrm>
          <a:prstGeom prst="rect">
            <a:avLst/>
          </a:prstGeom>
          <a:ln>
            <a:solidFill>
              <a:srgbClr val="000090">
                <a:alpha val="93000"/>
              </a:srgb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19758" y="6413302"/>
            <a:ext cx="214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Graphic:  COMET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562850" y="2057400"/>
            <a:ext cx="97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Today=393 </a:t>
            </a:r>
            <a:r>
              <a:rPr lang="en-US" dirty="0" err="1" smtClean="0">
                <a:solidFill>
                  <a:srgbClr val="FF0000"/>
                </a:solidFill>
              </a:rPr>
              <a:t>ppm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4958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3429000"/>
            <a:ext cx="4572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2209800"/>
            <a:ext cx="762000" cy="3048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390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4419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ice 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3352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Pre-Industrial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81800" y="1143000"/>
            <a:ext cx="762000" cy="3048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450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143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Stabilize 2C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what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</a:p>
          <a:p>
            <a:r>
              <a:rPr lang="en-US" dirty="0" smtClean="0"/>
              <a:t>Parents and family</a:t>
            </a:r>
          </a:p>
          <a:p>
            <a:r>
              <a:rPr lang="en-US" dirty="0" smtClean="0"/>
              <a:t>Reading scientific literature</a:t>
            </a:r>
          </a:p>
          <a:p>
            <a:r>
              <a:rPr lang="en-US" dirty="0" smtClean="0"/>
              <a:t>Reading popular literature</a:t>
            </a:r>
          </a:p>
          <a:p>
            <a:r>
              <a:rPr lang="en-US" dirty="0" smtClean="0"/>
              <a:t>Doing professional research</a:t>
            </a:r>
          </a:p>
          <a:p>
            <a:r>
              <a:rPr lang="en-US" dirty="0" smtClean="0"/>
              <a:t>Watching movies/films</a:t>
            </a:r>
          </a:p>
          <a:p>
            <a:r>
              <a:rPr lang="en-US" dirty="0" smtClean="0"/>
              <a:t>Courses, workshops,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2941638"/>
            <a:ext cx="4953000" cy="4525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Everyday experience</a:t>
            </a:r>
          </a:p>
          <a:p>
            <a:pPr>
              <a:buFont typeface="Arial" charset="0"/>
              <a:buChar char="•"/>
            </a:pPr>
            <a:r>
              <a:rPr lang="en-US" smtClean="0"/>
              <a:t>Parents, friends</a:t>
            </a:r>
          </a:p>
          <a:p>
            <a:pPr>
              <a:buFont typeface="Arial" charset="0"/>
              <a:buChar char="•"/>
            </a:pPr>
            <a:r>
              <a:rPr lang="en-US" smtClean="0"/>
              <a:t>Vicarious experience- movies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Internet-blogs, websites</a:t>
            </a:r>
          </a:p>
          <a:p>
            <a:pPr>
              <a:buFont typeface="Arial" charset="0"/>
              <a:buChar char="•"/>
            </a:pPr>
            <a:r>
              <a:rPr lang="en-US" smtClean="0"/>
              <a:t>School, textbook graphics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Sources of climate concepts (good, bad and ugly)</a:t>
            </a:r>
            <a:endParaRPr lang="en-US" sz="3200" dirty="0"/>
          </a:p>
        </p:txBody>
      </p:sp>
      <p:pic>
        <p:nvPicPr>
          <p:cNvPr id="21508" name="Picture 3" descr="DayAfterTomo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293846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81000" y="1016000"/>
            <a:ext cx="3886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“The greatest obstacle to new learning often is not the student’s lack of prior knowledge but, rather, the existence of prior knowledge” Angelo and Cross, Classroom Assessment Techniques, 1993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5486400" y="58674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Help or hindrance?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What strategies do you use to spot misconceptions?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Spotting misconceptions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Novice learner 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Seven students argued about what they thought were major human causes of global warming.  This is what they thought were causes that cold be attributed to humans: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Maria:  acid rain</a:t>
            </a:r>
          </a:p>
          <a:p>
            <a:pPr>
              <a:buNone/>
            </a:pPr>
            <a:r>
              <a:rPr lang="en-US" dirty="0" smtClean="0"/>
              <a:t>Natalia:  burning coal</a:t>
            </a:r>
          </a:p>
          <a:p>
            <a:pPr>
              <a:buNone/>
            </a:pPr>
            <a:r>
              <a:rPr lang="en-US" dirty="0" smtClean="0"/>
              <a:t>Tessa:  the fuel we use in our cars</a:t>
            </a:r>
          </a:p>
          <a:p>
            <a:pPr>
              <a:buNone/>
            </a:pPr>
            <a:r>
              <a:rPr lang="en-US" dirty="0" smtClean="0"/>
              <a:t>Blaine:  using leaded gasoline instead of unleaded</a:t>
            </a:r>
          </a:p>
          <a:p>
            <a:pPr>
              <a:buNone/>
            </a:pPr>
            <a:r>
              <a:rPr lang="en-US" dirty="0" smtClean="0"/>
              <a:t>Raul:  the thinning of the Earth’s ozone layer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Circle the name(s) of the student(s) you agree with.  Explain why you agree.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24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Keeley</a:t>
            </a:r>
            <a:r>
              <a:rPr lang="en-US" dirty="0" smtClean="0"/>
              <a:t> and </a:t>
            </a:r>
            <a:r>
              <a:rPr lang="en-US" dirty="0" err="1" smtClean="0"/>
              <a:t>Tugel</a:t>
            </a:r>
            <a:r>
              <a:rPr lang="en-US" dirty="0" smtClean="0"/>
              <a:t>, Uncovering Student Ideas in Science  </a:t>
            </a:r>
            <a:r>
              <a:rPr lang="en-US" dirty="0" err="1" smtClean="0"/>
              <a:t>Vol</a:t>
            </a:r>
            <a:r>
              <a:rPr lang="en-US" dirty="0" smtClean="0"/>
              <a:t> 4, 2009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100" y="1524000"/>
            <a:ext cx="63531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Draw the greenhouse effect</a:t>
            </a:r>
            <a:r>
              <a:rPr lang="en-US" sz="1000" dirty="0" smtClean="0">
                <a:solidFill>
                  <a:srgbClr val="FFFFFF"/>
                </a:solidFill>
              </a:rPr>
              <a:t>2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0" y="2247901"/>
            <a:ext cx="2273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5608" y="6486525"/>
            <a:ext cx="23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Shepardson</a:t>
            </a:r>
            <a:r>
              <a:rPr lang="en-US" dirty="0" smtClean="0"/>
              <a:t>, et. al., 2010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climate change impact polar bear habitat?</a:t>
            </a:r>
            <a:endParaRPr lang="en-US" dirty="0"/>
          </a:p>
        </p:txBody>
      </p:sp>
      <p:pic>
        <p:nvPicPr>
          <p:cNvPr id="5" name="Content Placeholder 4" descr="polar bears_conceptma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5207" y="1600200"/>
            <a:ext cx="4973586" cy="4525963"/>
          </a:xfrm>
        </p:spPr>
      </p:pic>
      <p:sp>
        <p:nvSpPr>
          <p:cNvPr id="4" name="TextBox 3"/>
          <p:cNvSpPr txBox="1"/>
          <p:nvPr/>
        </p:nvSpPr>
        <p:spPr>
          <a:xfrm>
            <a:off x="914400" y="612616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U. of Victoria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76200" y="5334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Q: How might human activities affect the carbon cycle?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57200" y="55626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828800" y="15636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6869" name="Picture 6" descr="global_carb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28738"/>
            <a:ext cx="60420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149350" y="6216650"/>
            <a:ext cx="593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Source of Diagram: </a:t>
            </a:r>
            <a:r>
              <a:rPr lang="en-US" i="1" dirty="0"/>
              <a:t>The Blue Planet</a:t>
            </a:r>
            <a:r>
              <a:rPr lang="en-US" dirty="0"/>
              <a:t>, Skinner et al., 1999</a:t>
            </a:r>
          </a:p>
          <a:p>
            <a:r>
              <a:rPr lang="en-US" dirty="0"/>
              <a:t>courtesy of Dr. John Madsen, U. of Delaware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36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Undergraduate level probe</a:t>
            </a:r>
            <a:endParaRPr lang="en-US" sz="28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>
              <a:defRPr/>
            </a:pPr>
            <a:r>
              <a:rPr lang="en-US" dirty="0" smtClean="0"/>
              <a:t>Multiple choice quizzes-caveat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dirty="0" smtClean="0"/>
              <a:t>Prior conception probes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dirty="0" smtClean="0"/>
              <a:t>Concept maps-shows fragmentation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dirty="0" smtClean="0"/>
              <a:t>Class discussion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dirty="0" smtClean="0"/>
              <a:t>What else?</a:t>
            </a:r>
          </a:p>
          <a:p>
            <a:pPr marL="365760" indent="-256032" fontAlgn="auto">
              <a:spcAft>
                <a:spcPts val="0"/>
              </a:spcAft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Resources:  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dirty="0" smtClean="0"/>
              <a:t>Angelo and Cross (1993) </a:t>
            </a:r>
            <a:r>
              <a:rPr lang="en-US" i="1" dirty="0" smtClean="0"/>
              <a:t>Classroom Assessment Techniques</a:t>
            </a:r>
            <a:r>
              <a:rPr lang="en-US" dirty="0" smtClean="0"/>
              <a:t>, 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dirty="0" smtClean="0"/>
              <a:t>Cutting Edge concept mapping (Gautier, Dempsey)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dirty="0" smtClean="0"/>
              <a:t>CLEAN Teaching About pages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Uncovering misconceptions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misconceptions have you spotted?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breakout room, list all the misconceptions you have encountered related to this assigned area.</a:t>
            </a:r>
          </a:p>
          <a:p>
            <a:pPr>
              <a:buNone/>
            </a:pPr>
            <a:r>
              <a:rPr lang="en-US" dirty="0" smtClean="0"/>
              <a:t>Are there any surprises?</a:t>
            </a:r>
          </a:p>
          <a:p>
            <a:pPr>
              <a:buNone/>
            </a:pPr>
            <a:r>
              <a:rPr lang="en-US" dirty="0" smtClean="0"/>
              <a:t>How would you start to address these?</a:t>
            </a:r>
          </a:p>
          <a:p>
            <a:endParaRPr lang="en-US" dirty="0" smtClean="0"/>
          </a:p>
          <a:p>
            <a:pPr lvl="8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Guide to Climate Misconceptions</a:t>
            </a:r>
            <a:endParaRPr lang="en-US" dirty="0"/>
          </a:p>
        </p:txBody>
      </p:sp>
      <p:pic>
        <p:nvPicPr>
          <p:cNvPr id="8" name="Content Placeholder 7" descr="CIRES_Group.CC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75" y="1341437"/>
            <a:ext cx="3006050" cy="4525963"/>
          </a:xfrm>
        </p:spPr>
      </p:pic>
      <p:pic>
        <p:nvPicPr>
          <p:cNvPr id="10" name="Content Placeholder 9" descr="Emily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75" y="1265237"/>
            <a:ext cx="3006050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762000" y="5924490"/>
            <a:ext cx="3369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Susan Buhr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12075" y="5943600"/>
            <a:ext cx="3369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Emily Kellagher</a:t>
            </a:r>
            <a:endParaRPr lang="en-US" sz="2000" b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166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/>
          <a:p>
            <a:r>
              <a:rPr lang="en-US" dirty="0" smtClean="0"/>
              <a:t>Solar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5-6 people per breakout room</a:t>
            </a:r>
          </a:p>
          <a:p>
            <a:r>
              <a:rPr lang="en-US" dirty="0" smtClean="0"/>
              <a:t>10 minutes work time</a:t>
            </a:r>
          </a:p>
          <a:p>
            <a:r>
              <a:rPr lang="en-US" dirty="0" smtClean="0"/>
              <a:t>Write down each misconception</a:t>
            </a:r>
          </a:p>
          <a:p>
            <a:r>
              <a:rPr lang="en-US" dirty="0" smtClean="0"/>
              <a:t>Be prepared to report out</a:t>
            </a:r>
          </a:p>
          <a:p>
            <a:r>
              <a:rPr lang="en-US" dirty="0" smtClean="0"/>
              <a:t>Any surprises?</a:t>
            </a:r>
          </a:p>
          <a:p>
            <a:r>
              <a:rPr lang="en-US" dirty="0" smtClean="0"/>
              <a:t>How to address?</a:t>
            </a:r>
            <a:endParaRPr lang="en-US" dirty="0"/>
          </a:p>
        </p:txBody>
      </p:sp>
      <p:pic>
        <p:nvPicPr>
          <p:cNvPr id="4" name="Picture 3" descr="sun-updat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047750"/>
            <a:ext cx="2038350" cy="20383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1975"/>
            <a:ext cx="7772400" cy="1470025"/>
          </a:xfrm>
        </p:spPr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5-6 people per breakout room</a:t>
            </a:r>
          </a:p>
          <a:p>
            <a:r>
              <a:rPr lang="en-US" dirty="0" smtClean="0"/>
              <a:t>10 minutes work time</a:t>
            </a:r>
          </a:p>
          <a:p>
            <a:r>
              <a:rPr lang="en-US" dirty="0" smtClean="0"/>
              <a:t>Write down each misconception</a:t>
            </a:r>
          </a:p>
          <a:p>
            <a:r>
              <a:rPr lang="en-US" dirty="0" smtClean="0"/>
              <a:t>Be prepared to report out</a:t>
            </a:r>
          </a:p>
          <a:p>
            <a:r>
              <a:rPr lang="en-US" dirty="0" smtClean="0"/>
              <a:t>Any surprises?</a:t>
            </a:r>
          </a:p>
          <a:p>
            <a:r>
              <a:rPr lang="en-US" dirty="0" smtClean="0"/>
              <a:t>How to address?</a:t>
            </a:r>
            <a:endParaRPr lang="en-US" dirty="0"/>
          </a:p>
        </p:txBody>
      </p:sp>
      <p:pic>
        <p:nvPicPr>
          <p:cNvPr id="4" name="Picture 3" descr="snowmagge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1504950"/>
            <a:ext cx="2466975" cy="18478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</p:spPr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5-6 people per breakout room</a:t>
            </a:r>
          </a:p>
          <a:p>
            <a:r>
              <a:rPr lang="en-US" dirty="0" smtClean="0"/>
              <a:t>10 minutes work time</a:t>
            </a:r>
          </a:p>
          <a:p>
            <a:r>
              <a:rPr lang="en-US" dirty="0" smtClean="0"/>
              <a:t>Write down each misconception</a:t>
            </a:r>
          </a:p>
          <a:p>
            <a:r>
              <a:rPr lang="en-US" dirty="0" smtClean="0"/>
              <a:t>Be prepared to report out</a:t>
            </a:r>
          </a:p>
          <a:p>
            <a:r>
              <a:rPr lang="en-US" dirty="0" smtClean="0"/>
              <a:t>Any surprises?</a:t>
            </a:r>
            <a:endParaRPr lang="en-US" dirty="0"/>
          </a:p>
        </p:txBody>
      </p:sp>
      <p:pic>
        <p:nvPicPr>
          <p:cNvPr id="4" name="Picture 3" descr="gheff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33500"/>
            <a:ext cx="2895600" cy="2171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1975"/>
            <a:ext cx="7772400" cy="1470025"/>
          </a:xfrm>
        </p:spPr>
        <p:txBody>
          <a:bodyPr/>
          <a:lstStyle/>
          <a:p>
            <a:pPr>
              <a:tabLst>
                <a:tab pos="3543300" algn="l"/>
              </a:tabLst>
            </a:pPr>
            <a:r>
              <a:rPr lang="en-US" dirty="0" smtClean="0"/>
              <a:t>Ozone layer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5-6 people per breakout room</a:t>
            </a:r>
          </a:p>
          <a:p>
            <a:r>
              <a:rPr lang="en-US" dirty="0" smtClean="0"/>
              <a:t>10 minutes work time</a:t>
            </a:r>
          </a:p>
          <a:p>
            <a:r>
              <a:rPr lang="en-US" dirty="0" smtClean="0"/>
              <a:t>Write down each misconception</a:t>
            </a:r>
          </a:p>
          <a:p>
            <a:r>
              <a:rPr lang="en-US" dirty="0" smtClean="0"/>
              <a:t>Be prepared to report out</a:t>
            </a:r>
          </a:p>
          <a:p>
            <a:r>
              <a:rPr lang="en-US" dirty="0" smtClean="0"/>
              <a:t>Any surprises?</a:t>
            </a:r>
          </a:p>
          <a:p>
            <a:r>
              <a:rPr lang="en-US" dirty="0" smtClean="0"/>
              <a:t>How to address?</a:t>
            </a:r>
          </a:p>
          <a:p>
            <a:endParaRPr lang="en-US" dirty="0"/>
          </a:p>
        </p:txBody>
      </p:sp>
      <p:pic>
        <p:nvPicPr>
          <p:cNvPr id="4" name="Picture 3" descr="ozone-layer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47800"/>
            <a:ext cx="2743200" cy="2057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/>
              <a:t>Non/Anti-Science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5-6 people per breakout room</a:t>
            </a:r>
          </a:p>
          <a:p>
            <a:r>
              <a:rPr lang="en-US" dirty="0" smtClean="0"/>
              <a:t>10 minutes work time</a:t>
            </a:r>
          </a:p>
          <a:p>
            <a:r>
              <a:rPr lang="en-US" dirty="0" smtClean="0"/>
              <a:t>Write down each misconception</a:t>
            </a:r>
          </a:p>
          <a:p>
            <a:r>
              <a:rPr lang="en-US" dirty="0" smtClean="0"/>
              <a:t>Be prepared to report out</a:t>
            </a:r>
          </a:p>
          <a:p>
            <a:r>
              <a:rPr lang="en-US" dirty="0" smtClean="0"/>
              <a:t>Any surprises?</a:t>
            </a:r>
          </a:p>
          <a:p>
            <a:r>
              <a:rPr lang="en-US" dirty="0" smtClean="0"/>
              <a:t>How to address?</a:t>
            </a:r>
            <a:endParaRPr lang="en-US" dirty="0"/>
          </a:p>
        </p:txBody>
      </p:sp>
      <p:pic>
        <p:nvPicPr>
          <p:cNvPr id="4" name="Picture 3" descr="anti-science-f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14898"/>
            <a:ext cx="2967037" cy="20379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out</a:t>
            </a:r>
            <a:br>
              <a:rPr lang="en-US" dirty="0" smtClean="0"/>
            </a:br>
            <a:r>
              <a:rPr lang="en-US" dirty="0" smtClean="0"/>
              <a:t>2 minutes/group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194984513646717809chat_icon_01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09800"/>
            <a:ext cx="2951553" cy="29515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Because climate has changed in the past when humans weren’t around, recent climate change is part of a natural cycle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The Earth is too big for humans to change it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The climate system is too complex for humans to understand it (scientific abdication)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Nothing can be done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Limits to human agency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Any changes will be tiny and gradual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Global warming means incremental warming uniformly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Homeostasis confusion-we’ll come back to a steady state.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Also seen in other earth phenomena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Artifact of the term “global warming”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Stasis-things don’t change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Kinds of misconceptions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-152400" y="1066800"/>
          <a:ext cx="9296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2400" y="3729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Overlap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target concepts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0" b="3462"/>
          <a:stretch>
            <a:fillRect/>
          </a:stretch>
        </p:blipFill>
        <p:spPr bwMode="auto">
          <a:xfrm>
            <a:off x="457200" y="1766228"/>
            <a:ext cx="8229600" cy="419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Guide to Climate Misconceptions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Strategies to spot misconceptions?</a:t>
            </a:r>
          </a:p>
          <a:p>
            <a:r>
              <a:rPr lang="en-US" dirty="0" smtClean="0"/>
              <a:t>What types of misconceptions exist?</a:t>
            </a:r>
          </a:p>
          <a:p>
            <a:r>
              <a:rPr lang="en-US" dirty="0" smtClean="0"/>
              <a:t>Variations on themes</a:t>
            </a:r>
          </a:p>
          <a:p>
            <a:r>
              <a:rPr lang="en-US" dirty="0" smtClean="0"/>
              <a:t>Addressing misconceptions</a:t>
            </a:r>
            <a:endParaRPr lang="en-US" dirty="0"/>
          </a:p>
        </p:txBody>
      </p:sp>
      <p:pic>
        <p:nvPicPr>
          <p:cNvPr id="6" name="Content Placeholder 5" descr="ThrushesFieldGuide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05000"/>
            <a:ext cx="4038600" cy="352165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address misconceptions in the classroom?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that lead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Raise student </a:t>
            </a:r>
            <a:r>
              <a:rPr lang="en-US" dirty="0" err="1" smtClean="0"/>
              <a:t>metacognition</a:t>
            </a:r>
            <a:endParaRPr lang="en-US" dirty="0" smtClean="0"/>
          </a:p>
          <a:p>
            <a:r>
              <a:rPr lang="en-US" dirty="0" smtClean="0"/>
              <a:t>Cause cognitive conflict</a:t>
            </a:r>
          </a:p>
          <a:p>
            <a:r>
              <a:rPr lang="en-US" dirty="0" smtClean="0"/>
              <a:t>Understand nature of science, quality of research</a:t>
            </a:r>
          </a:p>
          <a:p>
            <a:r>
              <a:rPr lang="en-US" dirty="0" smtClean="0"/>
              <a:t>Help student “self-repair” misconceptions</a:t>
            </a:r>
          </a:p>
          <a:p>
            <a:r>
              <a:rPr lang="en-US" dirty="0" smtClean="0"/>
              <a:t>Engage students in argumentation to strengthen new knowledge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172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Joan </a:t>
            </a:r>
            <a:r>
              <a:rPr lang="en-US" b="1" dirty="0" err="1" smtClean="0"/>
              <a:t>Lucariello</a:t>
            </a:r>
            <a:r>
              <a:rPr lang="en-US" b="1" dirty="0" smtClean="0"/>
              <a:t> CUNY</a:t>
            </a:r>
          </a:p>
          <a:p>
            <a:r>
              <a:rPr lang="en-US" dirty="0" smtClean="0"/>
              <a:t>Apa.org/education/k12/misconceptions.aspx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from the CLEAN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3246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http://cleanet.org/resources/41805.html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620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from the CLEAN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3246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http://cleanet.org/resources/41709.html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43" y="1219200"/>
            <a:ext cx="72875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399"/>
            <a:ext cx="8229600" cy="7463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Addressing misconceptions</a:t>
            </a:r>
            <a:r>
              <a:rPr lang="en-US" sz="3600" dirty="0" smtClean="0">
                <a:solidFill>
                  <a:schemeClr val="bg1"/>
                </a:solidFill>
              </a:rPr>
              <a:t>: CO2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2-03-31 at 2.15.35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792162"/>
            <a:ext cx="1540042" cy="2178049"/>
          </a:xfrm>
          <a:prstGeom prst="rect">
            <a:avLst/>
          </a:prstGeom>
        </p:spPr>
      </p:pic>
      <p:pic>
        <p:nvPicPr>
          <p:cNvPr id="5" name="Picture 4" descr="Screen shot 2012-03-31 at 2.16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438399"/>
            <a:ext cx="2236272" cy="291147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134824" y="1066800"/>
            <a:ext cx="5121248" cy="1066800"/>
          </a:xfrm>
          <a:prstGeom prst="wedgeRectCallout">
            <a:avLst>
              <a:gd name="adj1" fmla="val -72480"/>
              <a:gd name="adj2" fmla="val -300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Increased CO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in the atmosphere is a good thing. Since more CO2 is better for plants won’t it be better for crops?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209800" y="2286000"/>
            <a:ext cx="3717758" cy="1600200"/>
          </a:xfrm>
          <a:prstGeom prst="wedgeRectCallout">
            <a:avLst>
              <a:gd name="adj1" fmla="val 85577"/>
              <a:gd name="adj2" fmla="val -9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Doubt it!  Do you really think large scale global change will  be better for crops?  </a:t>
            </a:r>
            <a:endParaRPr lang="en-US" sz="2000" dirty="0"/>
          </a:p>
        </p:txBody>
      </p:sp>
      <p:pic>
        <p:nvPicPr>
          <p:cNvPr id="8" name="Picture 7" descr="Screen shot 2012-03-31 at 2.17.2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29193"/>
            <a:ext cx="1997241" cy="2723035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 flipH="1">
            <a:off x="2911642" y="4165600"/>
            <a:ext cx="3489158" cy="2311400"/>
          </a:xfrm>
          <a:prstGeom prst="wedgeRectCallout">
            <a:avLst>
              <a:gd name="adj1" fmla="val 85577"/>
              <a:gd name="adj2" fmla="val -9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…Overall, the carbon, hydrogen and oxygen assimilated into organic molecules by photosynthesis make up ~96% of the total dry mass of a typical plant (</a:t>
            </a:r>
            <a:r>
              <a:rPr lang="en-US" sz="1400" dirty="0" err="1" smtClean="0">
                <a:solidFill>
                  <a:schemeClr val="tx1"/>
                </a:solidFill>
              </a:rPr>
              <a:t>Marschner</a:t>
            </a:r>
            <a:r>
              <a:rPr lang="en-US" sz="1400" dirty="0" smtClean="0">
                <a:solidFill>
                  <a:schemeClr val="tx1"/>
                </a:solidFill>
              </a:rPr>
              <a:t> 1995). Photosynthesis is therefore at the heart of the nutritional metabolism of plants, and increasing the availability of CO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 for photosynthesis can have profound effects on plant growth and many aspects of plant physiology.*</a:t>
            </a:r>
          </a:p>
          <a:p>
            <a:pPr algn="ctr"/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459589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 smtClean="0">
                <a:solidFill>
                  <a:prstClr val="black"/>
                </a:solidFill>
              </a:rPr>
              <a:t>*</a:t>
            </a:r>
            <a:r>
              <a:rPr lang="en-US" sz="1200" dirty="0" err="1" smtClean="0">
                <a:solidFill>
                  <a:prstClr val="black"/>
                </a:solidFill>
              </a:rPr>
              <a:t>Taub</a:t>
            </a:r>
            <a:r>
              <a:rPr lang="en-US" sz="1200" dirty="0" smtClean="0">
                <a:solidFill>
                  <a:prstClr val="black"/>
                </a:solidFill>
              </a:rPr>
              <a:t>, D. (2010) Effects of Rising Atmospheric Concentrations of Carbon Dioxide on Plants. Nature Education Knowledge 1(8):21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Addressing Misconceptions</a:t>
            </a:r>
            <a:r>
              <a:rPr lang="en-US" sz="1556" dirty="0" smtClean="0">
                <a:solidFill>
                  <a:srgbClr val="FFFFFF"/>
                </a:solidFill>
              </a:rPr>
              <a:t>: CO2 debrief</a:t>
            </a:r>
            <a:endParaRPr lang="en-US" sz="1556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2-03-31 at 2.15.3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792162"/>
            <a:ext cx="1540042" cy="186689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134824" y="1066800"/>
            <a:ext cx="5121248" cy="914400"/>
          </a:xfrm>
          <a:prstGeom prst="wedgeRectCallout">
            <a:avLst>
              <a:gd name="adj1" fmla="val -72480"/>
              <a:gd name="adj2" fmla="val -300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Increased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in the atmosphere is a good thing. Since plants need CO2 won’t more be better for crops?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143000" y="2971800"/>
            <a:ext cx="3717758" cy="1981200"/>
          </a:xfrm>
          <a:prstGeom prst="wedgeRectCallout">
            <a:avLst>
              <a:gd name="adj1" fmla="val 85577"/>
              <a:gd name="adj2" fmla="val -9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Great question. That’s true under controlled lab conditions but under field conditions plants quickly become limited by some other factor, such as water. </a:t>
            </a:r>
            <a:endParaRPr lang="en-US" dirty="0"/>
          </a:p>
        </p:txBody>
      </p:sp>
      <p:pic>
        <p:nvPicPr>
          <p:cNvPr id="11" name="Picture 10" descr="Screen shot 2012-03-31 at 2.15.5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19400"/>
            <a:ext cx="2185572" cy="198278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0" y="64166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Addressing Misconceptions</a:t>
            </a:r>
            <a:r>
              <a:rPr lang="en-US" sz="1556" dirty="0" smtClean="0">
                <a:solidFill>
                  <a:schemeClr val="bg1"/>
                </a:solidFill>
              </a:rPr>
              <a:t>: natural cycle</a:t>
            </a:r>
            <a:endParaRPr lang="en-US" sz="1556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2-03-31 at 2.15.3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792162"/>
            <a:ext cx="1540042" cy="1866899"/>
          </a:xfrm>
          <a:prstGeom prst="rect">
            <a:avLst/>
          </a:prstGeom>
        </p:spPr>
      </p:pic>
      <p:pic>
        <p:nvPicPr>
          <p:cNvPr id="5" name="Picture 4" descr="Screen shot 2012-03-31 at 2.16.5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438400"/>
            <a:ext cx="2236272" cy="249555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134824" y="1066800"/>
            <a:ext cx="5121248" cy="990600"/>
          </a:xfrm>
          <a:prstGeom prst="wedgeRectCallout">
            <a:avLst>
              <a:gd name="adj1" fmla="val -72480"/>
              <a:gd name="adj2" fmla="val -300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my view global warming is just part of a natural cycle.  The climate has changed before and it will change again.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209800" y="2286000"/>
            <a:ext cx="3717758" cy="1981200"/>
          </a:xfrm>
          <a:prstGeom prst="wedgeRectCallout">
            <a:avLst>
              <a:gd name="adj1" fmla="val 85577"/>
              <a:gd name="adj2" fmla="val -9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IPCC says today’s climate change is caused by human activities.</a:t>
            </a:r>
          </a:p>
          <a:p>
            <a:pPr algn="ctr"/>
            <a:endParaRPr lang="en-US" dirty="0"/>
          </a:p>
        </p:txBody>
      </p:sp>
      <p:pic>
        <p:nvPicPr>
          <p:cNvPr id="8" name="Picture 7" descr="Screen shot 2012-03-31 at 2.17.2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9194"/>
            <a:ext cx="1997241" cy="233403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 flipH="1">
            <a:off x="2911642" y="4796342"/>
            <a:ext cx="3717758" cy="1981200"/>
          </a:xfrm>
          <a:prstGeom prst="wedgeRectCallout">
            <a:avLst>
              <a:gd name="adj1" fmla="val 85577"/>
              <a:gd name="adj2" fmla="val -9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Tell me more about how you came to that conclusion....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At one time climate scientists weren’t sure about the causes either…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Addressing Misconceptions</a:t>
            </a:r>
            <a:r>
              <a:rPr lang="en-US" sz="1556" dirty="0" smtClean="0">
                <a:solidFill>
                  <a:srgbClr val="FFFFFF"/>
                </a:solidFill>
              </a:rPr>
              <a:t>: natural cycle debrief</a:t>
            </a:r>
            <a:endParaRPr lang="en-US" sz="1556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2-03-31 at 2.15.3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028701"/>
            <a:ext cx="1540042" cy="186689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134824" y="1303338"/>
            <a:ext cx="5121248" cy="982661"/>
          </a:xfrm>
          <a:prstGeom prst="wedgeRectCallout">
            <a:avLst>
              <a:gd name="adj1" fmla="val -72480"/>
              <a:gd name="adj2" fmla="val -300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my view global warming is just part of a natural cycle.  The climate has changed before and it will change again.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143000" y="3352800"/>
            <a:ext cx="3717758" cy="1981200"/>
          </a:xfrm>
          <a:prstGeom prst="wedgeRectCallout">
            <a:avLst>
              <a:gd name="adj1" fmla="val 85577"/>
              <a:gd name="adj2" fmla="val -9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Your turn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 descr="Screen shot 2012-03-31 at 2.15.5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200400"/>
            <a:ext cx="2185572" cy="198278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0" y="64166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 the person</a:t>
            </a:r>
          </a:p>
          <a:p>
            <a:r>
              <a:rPr lang="en-US" dirty="0" smtClean="0"/>
              <a:t>Be concise-less is more</a:t>
            </a:r>
          </a:p>
          <a:p>
            <a:r>
              <a:rPr lang="en-US" dirty="0" smtClean="0"/>
              <a:t>Use evidence or reason</a:t>
            </a:r>
          </a:p>
          <a:p>
            <a:r>
              <a:rPr lang="en-US" dirty="0" smtClean="0"/>
              <a:t>Don’t appeal to authority</a:t>
            </a:r>
          </a:p>
          <a:p>
            <a:r>
              <a:rPr lang="en-US" dirty="0" smtClean="0"/>
              <a:t>Don’t use jargon</a:t>
            </a:r>
          </a:p>
          <a:p>
            <a:r>
              <a:rPr lang="en-US" dirty="0" smtClean="0"/>
              <a:t>Do stay personable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77000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4648200" y="1066800"/>
            <a:ext cx="4038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  </a:t>
            </a:r>
            <a:r>
              <a:rPr lang="en-US" sz="2600" b="1">
                <a:solidFill>
                  <a:srgbClr val="FF0000"/>
                </a:solidFill>
                <a:latin typeface="Calibri" pitchFamily="34" charset="0"/>
              </a:rPr>
              <a:t>validity of the science</a:t>
            </a:r>
          </a:p>
          <a:p>
            <a:pPr marL="342900" indent="-342900">
              <a:spcBef>
                <a:spcPct val="20000"/>
              </a:spcBef>
            </a:pPr>
            <a:endParaRPr lang="en-US" sz="14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alibri" pitchFamily="34" charset="0"/>
              </a:rPr>
              <a:t>origin of life</a:t>
            </a:r>
          </a:p>
          <a:p>
            <a:pPr marL="742950" lvl="1" indent="-285750"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alibri" pitchFamily="34" charset="0"/>
              </a:rPr>
              <a:t>evolution</a:t>
            </a:r>
          </a:p>
          <a:p>
            <a:pPr marL="742950" lvl="1" indent="-285750"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alibri" pitchFamily="34" charset="0"/>
              </a:rPr>
              <a:t>human-caused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latin typeface="Calibri" pitchFamily="34" charset="0"/>
              </a:rPr>
              <a:t>   climate change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533400" y="1066800"/>
            <a:ext cx="4038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alibri" pitchFamily="34" charset="0"/>
              </a:rPr>
              <a:t>   </a:t>
            </a:r>
            <a:r>
              <a:rPr lang="en-US" sz="2600" b="1">
                <a:solidFill>
                  <a:schemeClr val="accent2"/>
                </a:solidFill>
                <a:latin typeface="Calibri" pitchFamily="34" charset="0"/>
              </a:rPr>
              <a:t>how to apply science</a:t>
            </a:r>
          </a:p>
          <a:p>
            <a:pPr marL="342900" indent="-342900">
              <a:spcBef>
                <a:spcPct val="20000"/>
              </a:spcBef>
            </a:pPr>
            <a:endParaRPr lang="en-US" sz="140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alibri" pitchFamily="34" charset="0"/>
              </a:rPr>
              <a:t>human reproduction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alibri" pitchFamily="34" charset="0"/>
              </a:rPr>
              <a:t>embryonic stem cells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alibri" pitchFamily="34" charset="0"/>
              </a:rPr>
              <a:t>endangered species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alibri" pitchFamily="34" charset="0"/>
              </a:rPr>
              <a:t>nuclear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alibri" pitchFamily="34" charset="0"/>
              </a:rPr>
              <a:t>responding to climate change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/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762000" y="4724400"/>
            <a:ext cx="7656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5545138" algn="l"/>
              </a:tabLst>
            </a:pPr>
            <a:r>
              <a:rPr lang="en-US" sz="2800" b="1" i="1">
                <a:solidFill>
                  <a:srgbClr val="FF0000"/>
                </a:solidFill>
              </a:rPr>
              <a:t>How should you approach these two types?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762000" y="55626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a more detailed description see:  http://undsci.berkeley.edu/article/0_0_0/sciencetoolkit_06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Two types of publicly controversial topics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 txBox="1">
            <a:spLocks/>
          </p:cNvSpPr>
          <p:nvPr/>
        </p:nvSpPr>
        <p:spPr>
          <a:xfrm>
            <a:off x="457200" y="17224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 terms:  “naïve idea”, “pre-conception”, “alternate conception”, “weak conception”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 conceptions are strongly held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correct concepts are likely to be fragmented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Distinction:  Cognition vs. misinformation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What is meant by “misconception”?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371600"/>
            <a:ext cx="84582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0" y="16002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mis·con·cep·tion</a:t>
            </a:r>
            <a:endParaRPr lang="en-US"/>
          </a:p>
          <a:p>
            <a:r>
              <a:rPr lang="en-US"/>
              <a:t>–noun </a:t>
            </a:r>
          </a:p>
          <a:p>
            <a:r>
              <a:rPr lang="en-US" b="1"/>
              <a:t>: </a:t>
            </a:r>
            <a:r>
              <a:rPr lang="en-US"/>
              <a:t>a mistaken idea or view resulting from a misunderstanding of something</a:t>
            </a:r>
            <a:br>
              <a:rPr lang="en-US"/>
            </a:b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Before</a:t>
            </a:r>
            <a:r>
              <a:rPr lang="en-US" sz="2800" dirty="0" smtClean="0"/>
              <a:t> instruction: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Get connected to communities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Align with standards and curriculum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Frame for learners’ perspective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Find high quality resources-cleanet.org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(Maybe) talk with administrators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forestall controversy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D</a:t>
            </a:r>
            <a:r>
              <a:rPr lang="en-US" sz="3600" b="1" dirty="0" smtClean="0"/>
              <a:t>uring</a:t>
            </a:r>
            <a:r>
              <a:rPr lang="en-US" sz="3600" dirty="0" smtClean="0"/>
              <a:t> instruction: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Controversy as teachable moment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Integrate climate throughout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Employ inquiry-based pedagogy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Outside speakers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Integrate solutions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forestall controversy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74676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800" y="1371600"/>
            <a:ext cx="1046440" cy="47243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Similar to evolution education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As many misconceptions as stars in the sky</a:t>
            </a:r>
          </a:p>
          <a:p>
            <a:r>
              <a:rPr lang="en-US" dirty="0" smtClean="0"/>
              <a:t>But, we may become familiar with major themes</a:t>
            </a:r>
          </a:p>
          <a:p>
            <a:r>
              <a:rPr lang="en-US" dirty="0" smtClean="0"/>
              <a:t>Uncovering misconceptions is easy</a:t>
            </a:r>
          </a:p>
          <a:p>
            <a:r>
              <a:rPr lang="en-US" dirty="0" smtClean="0"/>
              <a:t>“Repairing” takes time and thought</a:t>
            </a:r>
          </a:p>
          <a:p>
            <a:r>
              <a:rPr lang="en-US" dirty="0" smtClean="0"/>
              <a:t>Being a positive, reliable source is important.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CIRES Education and Outreach: </a:t>
            </a:r>
            <a:r>
              <a:rPr lang="en-US" sz="2400" dirty="0" smtClean="0"/>
              <a:t>cires.colorado.edu/education/outreach/</a:t>
            </a:r>
            <a:endParaRPr lang="en-US" dirty="0" smtClean="0"/>
          </a:p>
          <a:p>
            <a:r>
              <a:rPr lang="en-US" dirty="0" smtClean="0"/>
              <a:t>Inspiring Climate Education Excellence (ICEE)</a:t>
            </a:r>
          </a:p>
          <a:p>
            <a:pPr lvl="1"/>
            <a:r>
              <a:rPr lang="en-US" dirty="0" smtClean="0"/>
              <a:t>ICEE 101: </a:t>
            </a:r>
            <a:r>
              <a:rPr lang="en-US" sz="2400" dirty="0" smtClean="0"/>
              <a:t>iceeonline.org</a:t>
            </a:r>
            <a:endParaRPr lang="en-US" dirty="0" smtClean="0"/>
          </a:p>
          <a:p>
            <a:pPr lvl="1"/>
            <a:r>
              <a:rPr lang="en-US" dirty="0" smtClean="0"/>
              <a:t>ICEE online forum:  iceeonline.org/forum</a:t>
            </a:r>
          </a:p>
          <a:p>
            <a:r>
              <a:rPr lang="en-US" dirty="0" smtClean="0"/>
              <a:t>Climate Literacy and Energy Awareness Network (CLEAN):  cleanet.org</a:t>
            </a:r>
          </a:p>
          <a:p>
            <a:r>
              <a:rPr lang="en-US" dirty="0" smtClean="0"/>
              <a:t>CLEAN webinars and online workshops, ICEE course, ICEE videos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Susan.buhr@colorado.edu</a:t>
            </a:r>
          </a:p>
          <a:p>
            <a:pPr>
              <a:buNone/>
            </a:pPr>
            <a:r>
              <a:rPr lang="en-US" dirty="0" smtClean="0"/>
              <a:t>303-492-5657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Increased radiation causes recent climate change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Increased sun spots cause recent climate change</a:t>
            </a:r>
          </a:p>
          <a:p>
            <a:pPr>
              <a:buFont typeface="Arial" charset="0"/>
              <a:buChar char="•"/>
            </a:pPr>
            <a:r>
              <a:rPr lang="en-US" smtClean="0"/>
              <a:t>Changes in Earth’s orbit causes recent climate change</a:t>
            </a:r>
          </a:p>
          <a:p>
            <a:pPr>
              <a:buFont typeface="Arial" charset="0"/>
              <a:buChar char="•"/>
            </a:pPr>
            <a:r>
              <a:rPr lang="en-US" smtClean="0"/>
              <a:t>Warming is due directly to sunlight.</a:t>
            </a:r>
          </a:p>
          <a:p>
            <a:pPr>
              <a:buFont typeface="Arial" charset="0"/>
              <a:buChar char="•"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It’s the Sun, stupid!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6868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dirty="0"/>
              <a:t>39% of undergrads held some misconception(s)</a:t>
            </a:r>
          </a:p>
          <a:p>
            <a:pPr marL="457200" indent="-457200"/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en-US" sz="2800" dirty="0"/>
              <a:t>misconceptions fell into 4 categories:</a:t>
            </a:r>
          </a:p>
          <a:p>
            <a:pPr marL="457200" indent="-457200"/>
            <a:endParaRPr lang="en-US" sz="800" dirty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carbon equated with all pollutants</a:t>
            </a:r>
          </a:p>
          <a:p>
            <a:pPr marL="914400" lvl="1" indent="-457200">
              <a:buFont typeface="Arial" charset="0"/>
              <a:buNone/>
            </a:pPr>
            <a:endParaRPr lang="en-US" sz="2000" dirty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total carbon is increasing, decreasing, or rate of movement is changing </a:t>
            </a:r>
          </a:p>
          <a:p>
            <a:pPr marL="914400" lvl="1" indent="-457200">
              <a:buFont typeface="Arial" charset="0"/>
              <a:buChar char="•"/>
            </a:pPr>
            <a:endParaRPr lang="en-US" sz="2000" dirty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carbon thins atmosphere or destroys ozone</a:t>
            </a:r>
          </a:p>
          <a:p>
            <a:pPr marL="914400" lvl="1" indent="-457200">
              <a:buFont typeface="Arial" charset="0"/>
              <a:buNone/>
            </a:pPr>
            <a:endParaRPr lang="en-US" sz="2000" dirty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carbon creates a catastrophe</a:t>
            </a:r>
          </a:p>
          <a:p>
            <a:pPr marL="914400" lvl="1" indent="-457200"/>
            <a:endParaRPr lang="en-US" sz="2800" dirty="0"/>
          </a:p>
          <a:p>
            <a:pPr marL="914400" lvl="1" indent="-457200"/>
            <a:endParaRPr lang="en-US" sz="2800" dirty="0"/>
          </a:p>
          <a:p>
            <a:pPr marL="457200" indent="-457200">
              <a:buFontTx/>
              <a:buAutoNum type="arabicParenR"/>
            </a:pPr>
            <a:endParaRPr lang="en-US" sz="2800" dirty="0"/>
          </a:p>
          <a:p>
            <a:pPr marL="457200" indent="-457200">
              <a:buFontTx/>
              <a:buAutoNum type="arabicParenR"/>
            </a:pPr>
            <a:endParaRPr lang="en-US" sz="2800" dirty="0"/>
          </a:p>
          <a:p>
            <a:pPr marL="457200" indent="-457200"/>
            <a:endParaRPr lang="en-US" sz="2800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838200" y="4343400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/>
          </a:p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37892" name="Picture 7" descr="C:\JMadsen\Research\TPC\cmes_sm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025" y="849312"/>
            <a:ext cx="32543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concepts study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3888" indent="-514350">
              <a:buFont typeface="Arial" charset="0"/>
              <a:buChar char="•"/>
            </a:pPr>
            <a:r>
              <a:rPr lang="en-US" smtClean="0"/>
              <a:t>The ozone hole is causing climate change</a:t>
            </a:r>
          </a:p>
          <a:p>
            <a:pPr marL="623888" indent="-514350">
              <a:buFont typeface="Arial" charset="0"/>
              <a:buChar char="•"/>
            </a:pPr>
            <a:r>
              <a:rPr lang="en-US" smtClean="0"/>
              <a:t>Global warming is causing the ozone hole</a:t>
            </a:r>
          </a:p>
          <a:p>
            <a:pPr marL="623888" indent="-514350">
              <a:buFont typeface="Arial" charset="0"/>
              <a:buChar char="•"/>
            </a:pPr>
            <a:r>
              <a:rPr lang="en-US" smtClean="0"/>
              <a:t>The ozone hole lets in more heat/radiation</a:t>
            </a:r>
          </a:p>
          <a:p>
            <a:pPr marL="623888" indent="-514350">
              <a:buFont typeface="Arial" charset="0"/>
              <a:buChar char="•"/>
            </a:pPr>
            <a:r>
              <a:rPr lang="en-US" smtClean="0"/>
              <a:t>Not using aerosol bottles (or polluting) leads to less climate change</a:t>
            </a:r>
          </a:p>
          <a:p>
            <a:pPr marL="623888" indent="-514350">
              <a:buFont typeface="Arial" charset="0"/>
              <a:buChar char="•"/>
            </a:pPr>
            <a:r>
              <a:rPr lang="en-US" smtClean="0"/>
              <a:t>Fossil fuel use leads to ozone destruction.</a:t>
            </a:r>
          </a:p>
          <a:p>
            <a:pPr marL="623888" indent="-514350"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Global warming causes skin cancer</a:t>
            </a:r>
          </a:p>
          <a:p>
            <a:pPr marL="623888" indent="-514350">
              <a:buFont typeface="Arial" charset="0"/>
              <a:buChar char="•"/>
            </a:pPr>
            <a:endParaRPr lang="en-US" smtClean="0"/>
          </a:p>
          <a:p>
            <a:pPr marL="623888" indent="-514350">
              <a:buFont typeface="Arial" charset="0"/>
              <a:buChar char="•"/>
            </a:pPr>
            <a:r>
              <a:rPr lang="en-US" smtClean="0"/>
              <a:t>Constructs are fuzzy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Ozone and climate change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2895599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Like a physical greenhouse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Greenhouse effect:  Prior Concepts </a:t>
            </a:r>
            <a:r>
              <a:rPr lang="en-US" sz="1000" dirty="0" smtClean="0">
                <a:solidFill>
                  <a:schemeClr val="bg1"/>
                </a:solidFill>
              </a:rPr>
              <a:t>1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799" y="1417638"/>
            <a:ext cx="5260679" cy="53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105400"/>
            <a:ext cx="23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Shepardson</a:t>
            </a:r>
            <a:r>
              <a:rPr lang="en-US" dirty="0" smtClean="0"/>
              <a:t>, et. al., 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9000" y="2869168"/>
            <a:ext cx="2273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Greenhouse effect: Prior concepts </a:t>
            </a:r>
            <a:r>
              <a:rPr lang="en-US" sz="1000" dirty="0" smtClean="0">
                <a:solidFill>
                  <a:srgbClr val="FFFFFF"/>
                </a:solidFill>
              </a:rPr>
              <a:t>3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350" y="1828800"/>
            <a:ext cx="7029450" cy="340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66900" y="2844801"/>
            <a:ext cx="2273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896" y="5410200"/>
            <a:ext cx="23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Shepardson</a:t>
            </a:r>
            <a:r>
              <a:rPr lang="en-US" dirty="0" smtClean="0"/>
              <a:t>, et. al., 2010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P104049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514600" cy="1885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happening far away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(it’s not urgent)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happening to non-humans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(it’s low priority)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it’s pollution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(don’t use spray bottles)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it’s weather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(can’t affect it)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it’s an apocalypse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(it’s too late!)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Do misconceptions matter?</a:t>
            </a:r>
          </a:p>
        </p:txBody>
      </p:sp>
      <p:pic>
        <p:nvPicPr>
          <p:cNvPr id="20485" name="Picture 4" descr="pollution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119563"/>
            <a:ext cx="19812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Snow_On_Snout_Polar_Bear-1600x1200-79924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00" y="289560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Napoleon moscow scorched earth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20732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411162" y="3810000"/>
            <a:ext cx="4008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atin typeface="Calibri" pitchFamily="34" charset="0"/>
                <a:cs typeface="Arial" charset="0"/>
              </a:rPr>
              <a:t>appropriate mental </a:t>
            </a:r>
          </a:p>
          <a:p>
            <a:pPr eaLnBrk="0" hangingPunct="0"/>
            <a:r>
              <a:rPr lang="en-US" sz="3600" b="1" dirty="0">
                <a:latin typeface="Calibri" pitchFamily="34" charset="0"/>
                <a:cs typeface="Arial" charset="0"/>
              </a:rPr>
              <a:t>models involve a </a:t>
            </a:r>
          </a:p>
          <a:p>
            <a:pPr eaLnBrk="0" hangingPunct="0"/>
            <a:r>
              <a:rPr lang="en-US" sz="3600" b="1" dirty="0">
                <a:latin typeface="Calibri" pitchFamily="34" charset="0"/>
                <a:cs typeface="Arial" charset="0"/>
              </a:rPr>
              <a:t>global systems</a:t>
            </a:r>
          </a:p>
          <a:p>
            <a:pPr eaLnBrk="0" hangingPunct="0"/>
            <a:r>
              <a:rPr lang="en-US" sz="3600" b="1" dirty="0">
                <a:latin typeface="Calibri" pitchFamily="34" charset="0"/>
                <a:cs typeface="Arial" charset="0"/>
              </a:rPr>
              <a:t>perspective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Greenhouse effect: Prior concepts </a:t>
            </a:r>
            <a:r>
              <a:rPr lang="en-US" sz="1000" dirty="0" smtClean="0">
                <a:solidFill>
                  <a:srgbClr val="FFFFFF"/>
                </a:solidFill>
              </a:rPr>
              <a:t>4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350963"/>
            <a:ext cx="750570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38300" y="1447800"/>
            <a:ext cx="2273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896" y="5181600"/>
            <a:ext cx="23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Shepardson</a:t>
            </a:r>
            <a:r>
              <a:rPr lang="en-US" dirty="0" smtClean="0"/>
              <a:t>, et. al., 2010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Greenhouse effect: Prior concepts </a:t>
            </a:r>
            <a:r>
              <a:rPr lang="en-US" sz="1000" dirty="0" smtClean="0">
                <a:solidFill>
                  <a:srgbClr val="FFFFFF"/>
                </a:solidFill>
              </a:rPr>
              <a:t>5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322" y="-62700"/>
            <a:ext cx="7740878" cy="668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38300" y="1905001"/>
            <a:ext cx="2273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a member of the ICEE Forum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www.iceeonline.org/forum</a:t>
            </a:r>
            <a:endParaRPr lang="en-US" dirty="0" smtClean="0"/>
          </a:p>
          <a:p>
            <a:r>
              <a:rPr lang="en-US" dirty="0" smtClean="0"/>
              <a:t>Join the list serve - email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outreach@cires.colorado.edu</a:t>
            </a:r>
            <a:endParaRPr lang="en-US" dirty="0" smtClean="0"/>
          </a:p>
          <a:p>
            <a:r>
              <a:rPr lang="en-US" dirty="0" smtClean="0"/>
              <a:t>Get on the CIRES Education Outreach mailing list – email </a:t>
            </a:r>
            <a:r>
              <a:rPr lang="en-US" dirty="0" smtClean="0">
                <a:hlinkClick r:id="rId3"/>
              </a:rPr>
              <a:t>outreach@cires.colorado.edu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0" y="64166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  <p:pic>
        <p:nvPicPr>
          <p:cNvPr id="5" name="Picture 4" descr="COVER TEM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1600200"/>
            <a:ext cx="995362" cy="995362"/>
          </a:xfrm>
          <a:prstGeom prst="rect">
            <a:avLst/>
          </a:prstGeom>
          <a:ln>
            <a:solidFill>
              <a:srgbClr val="000090">
                <a:alpha val="93000"/>
              </a:srgbClr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3581400" cy="4572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Susan Buhr </a:t>
            </a:r>
            <a:r>
              <a:rPr lang="en-US" sz="2000" dirty="0" smtClean="0">
                <a:hlinkClick r:id="rId3"/>
              </a:rPr>
              <a:t>susan.buhr@colorado.edu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Iceeonline.org/forum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303-492-5657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Online course Fall 2012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Sign for email list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Questions?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Contact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16923" r="16667" b="4359"/>
          <a:stretch>
            <a:fillRect/>
          </a:stretch>
        </p:blipFill>
        <p:spPr bwMode="auto">
          <a:xfrm>
            <a:off x="4572000" y="17526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VER TEMP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74638"/>
            <a:ext cx="995362" cy="995362"/>
          </a:xfrm>
          <a:prstGeom prst="rect">
            <a:avLst/>
          </a:prstGeom>
          <a:ln>
            <a:solidFill>
              <a:srgbClr val="000090">
                <a:alpha val="93000"/>
              </a:srgbClr>
            </a:solidFill>
          </a:ln>
        </p:spPr>
      </p:pic>
      <p:pic>
        <p:nvPicPr>
          <p:cNvPr id="7" name="Picture 6" descr="header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8" y="5726469"/>
            <a:ext cx="9136062" cy="113153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smtClean="0"/>
              <a:t>Greenhouse effect is the same as albedo or reflectivity</a:t>
            </a:r>
          </a:p>
          <a:p>
            <a:pPr>
              <a:buFont typeface="Arial" charset="0"/>
              <a:buChar char="•"/>
            </a:pPr>
            <a:r>
              <a:rPr lang="en-US" smtClean="0"/>
              <a:t>If other greenhouse gases exist, CO2 is not responsible for recent climate change</a:t>
            </a:r>
          </a:p>
          <a:p>
            <a:pPr>
              <a:buFont typeface="Arial" charset="0"/>
              <a:buChar char="•"/>
            </a:pPr>
            <a:r>
              <a:rPr lang="en-US" smtClean="0"/>
              <a:t>Greenhouse effect is same mechanism as a physical greenhouse</a:t>
            </a:r>
          </a:p>
          <a:p>
            <a:pPr>
              <a:buFont typeface="Arial" charset="0"/>
              <a:buChar char="•"/>
            </a:pPr>
            <a:r>
              <a:rPr lang="en-US" smtClean="0"/>
              <a:t>Greenhouse effect is bad</a:t>
            </a:r>
          </a:p>
          <a:p>
            <a:pPr>
              <a:buFont typeface="Arial" charset="0"/>
              <a:buChar char="•"/>
            </a:pPr>
            <a:r>
              <a:rPr lang="en-US" smtClean="0"/>
              <a:t>Greenhouse effect is due to humans</a:t>
            </a:r>
          </a:p>
          <a:p>
            <a:pPr>
              <a:buFont typeface="Arial" charset="0"/>
              <a:buChar char="•"/>
            </a:pPr>
            <a:r>
              <a:rPr lang="en-US" smtClean="0"/>
              <a:t>Greenhouse effect is not proven (less of this one)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Greenhouse effect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Seasonal:  The Equator is warmer because it is closer to the Sun</a:t>
            </a:r>
          </a:p>
          <a:p>
            <a:pPr>
              <a:buFont typeface="Arial" charset="0"/>
              <a:buChar char="•"/>
            </a:pPr>
            <a:r>
              <a:rPr lang="en-US" smtClean="0"/>
              <a:t>Seasonal:  Summer is warmer because the Earth is closer to the Sun.</a:t>
            </a:r>
          </a:p>
          <a:p>
            <a:pPr>
              <a:buFont typeface="Arial" charset="0"/>
              <a:buChar char="•"/>
            </a:pPr>
            <a:r>
              <a:rPr lang="en-US" smtClean="0"/>
              <a:t>Weather is the same as climate-if we have a blizzard, so much for global warming</a:t>
            </a:r>
          </a:p>
          <a:p>
            <a:pPr>
              <a:buFont typeface="Arial" charset="0"/>
              <a:buChar char="•"/>
            </a:pPr>
            <a:r>
              <a:rPr lang="en-US" smtClean="0"/>
              <a:t>Sea ice is recovering so climate change isn’t happening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Misunderstanding variability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32004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It’s not easy.</a:t>
            </a:r>
          </a:p>
          <a:p>
            <a:pPr>
              <a:buFont typeface="Arial" charset="0"/>
              <a:buChar char="•"/>
            </a:pPr>
            <a:r>
              <a:rPr lang="en-US" smtClean="0"/>
              <a:t>People are attached to their ideas.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Instruction can improve conceptions</a:t>
            </a:r>
          </a:p>
          <a:p>
            <a:pPr>
              <a:buFont typeface="Arial" charset="0"/>
              <a:buChar char="•"/>
            </a:pPr>
            <a:r>
              <a:rPr lang="en-US" smtClean="0"/>
              <a:t>Time, talk,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How to Address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2600" y="13944600"/>
            <a:ext cx="25209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59436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More advanced: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N</a:t>
            </a:r>
            <a:r>
              <a:rPr lang="en-US" baseline="-25000" dirty="0" smtClean="0"/>
              <a:t>2</a:t>
            </a:r>
            <a:r>
              <a:rPr lang="en-US" dirty="0" smtClean="0"/>
              <a:t> is a GHG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Most GHG do not trap heat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Methane is a GHG that does trap heat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Water is a GHG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CO2 lags, not leads temperature rise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0" y="64166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62000"/>
            <a:ext cx="8839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Check all the statements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that are True about Greenhouse gases. (GHG)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6200" y="3581400"/>
            <a:ext cx="9067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47163" y="3421975"/>
            <a:ext cx="54988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9700" y="68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217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97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0" y="64166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381000" y="110570"/>
            <a:ext cx="8229600" cy="411162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Group Activity</a:t>
            </a:r>
            <a:endParaRPr lang="en-US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Misconceptions based in everyday experience-sun closer in summer, weather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Talking points in the public media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Less common:  Niceties of climate science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misconceptions are common?</a:t>
            </a:r>
            <a:endParaRPr lang="en-US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40088"/>
            <a:ext cx="9144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243262"/>
          </a:xfrm>
        </p:spPr>
        <p:txBody>
          <a:bodyPr>
            <a:normAutofit fontScale="92500" lnSpcReduction="20000"/>
          </a:bodyPr>
          <a:lstStyle/>
          <a:p>
            <a:pPr marL="623888" indent="-514350">
              <a:buNone/>
            </a:pPr>
            <a:r>
              <a:rPr lang="en-US" dirty="0" smtClean="0"/>
              <a:t>Which answer below best represents carbon dioxide levels in the atmosphere today?</a:t>
            </a:r>
          </a:p>
          <a:p>
            <a:pPr marL="623888" indent="-514350">
              <a:buNone/>
            </a:pPr>
            <a:endParaRPr lang="en-US" dirty="0" smtClean="0"/>
          </a:p>
          <a:p>
            <a:pPr marL="623888" indent="-514350" algn="ctr">
              <a:buFont typeface="Lucida Sans Unicode" pitchFamily="34" charset="0"/>
              <a:buAutoNum type="alphaUcPeriod"/>
            </a:pPr>
            <a:r>
              <a:rPr lang="en-US" dirty="0" smtClean="0"/>
              <a:t>450 </a:t>
            </a:r>
            <a:r>
              <a:rPr lang="en-US" dirty="0" err="1" smtClean="0"/>
              <a:t>ppmv</a:t>
            </a:r>
            <a:endParaRPr lang="en-US" dirty="0" smtClean="0"/>
          </a:p>
          <a:p>
            <a:pPr marL="623888" indent="-514350" algn="ctr">
              <a:buFont typeface="Lucida Sans Unicode" pitchFamily="34" charset="0"/>
              <a:buAutoNum type="alphaUcPeriod"/>
            </a:pPr>
            <a:r>
              <a:rPr lang="en-US" dirty="0" smtClean="0"/>
              <a:t>390 </a:t>
            </a:r>
            <a:r>
              <a:rPr lang="en-US" dirty="0" err="1" smtClean="0"/>
              <a:t>ppmv</a:t>
            </a:r>
            <a:endParaRPr lang="en-US" dirty="0" smtClean="0"/>
          </a:p>
          <a:p>
            <a:pPr marL="623888" indent="-514350" algn="ctr">
              <a:buFont typeface="Lucida Sans Unicode" pitchFamily="34" charset="0"/>
              <a:buAutoNum type="alphaUcPeriod"/>
            </a:pPr>
            <a:r>
              <a:rPr lang="en-US" dirty="0" smtClean="0"/>
              <a:t>280 </a:t>
            </a:r>
            <a:r>
              <a:rPr lang="en-US" dirty="0" err="1" smtClean="0"/>
              <a:t>ppmv</a:t>
            </a:r>
            <a:endParaRPr lang="en-US" dirty="0" smtClean="0"/>
          </a:p>
          <a:p>
            <a:pPr marL="623888" indent="-514350" algn="ctr">
              <a:buFont typeface="Lucida Sans Unicode" pitchFamily="34" charset="0"/>
              <a:buAutoNum type="alphaUcPeriod"/>
            </a:pPr>
            <a:r>
              <a:rPr lang="en-US" dirty="0" smtClean="0"/>
              <a:t>180 </a:t>
            </a:r>
            <a:r>
              <a:rPr lang="en-US" dirty="0" err="1" smtClean="0"/>
              <a:t>ppmv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Try this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76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on whiteboard or chat:  How do you know what you know about your answer? Please be specific. 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6200" y="3581400"/>
            <a:ext cx="9067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47163" y="3574375"/>
            <a:ext cx="54988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9700" y="68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69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97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0" y="64166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381000" y="110570"/>
            <a:ext cx="8229600" cy="57523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How do you know what you know?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243262"/>
          </a:xfrm>
        </p:spPr>
        <p:txBody>
          <a:bodyPr>
            <a:normAutofit lnSpcReduction="10000"/>
          </a:bodyPr>
          <a:lstStyle/>
          <a:p>
            <a:pPr marL="623888" indent="-514350">
              <a:buNone/>
            </a:pPr>
            <a:r>
              <a:rPr lang="en-US" dirty="0" smtClean="0"/>
              <a:t>Which answer below best represents your confidence in your answer?</a:t>
            </a:r>
          </a:p>
          <a:p>
            <a:pPr marL="2743200" indent="-571500">
              <a:buFont typeface="Lucida Sans Unicode" pitchFamily="34" charset="0"/>
              <a:buAutoNum type="alphaUcPeriod"/>
            </a:pPr>
            <a:r>
              <a:rPr lang="en-US" dirty="0" smtClean="0"/>
              <a:t>Very confident</a:t>
            </a:r>
          </a:p>
          <a:p>
            <a:pPr marL="2743200" indent="-571500">
              <a:buFont typeface="Lucida Sans Unicode" pitchFamily="34" charset="0"/>
              <a:buAutoNum type="alphaUcPeriod"/>
            </a:pPr>
            <a:r>
              <a:rPr lang="en-US" dirty="0" smtClean="0"/>
              <a:t>Confident</a:t>
            </a:r>
          </a:p>
          <a:p>
            <a:pPr marL="2743200" indent="-571500">
              <a:buFont typeface="Lucida Sans Unicode" pitchFamily="34" charset="0"/>
              <a:buAutoNum type="alphaUcPeriod"/>
            </a:pPr>
            <a:r>
              <a:rPr lang="en-US" dirty="0" smtClean="0"/>
              <a:t>Somewhat confident</a:t>
            </a:r>
          </a:p>
          <a:p>
            <a:pPr marL="2743200" indent="-571500">
              <a:buFont typeface="Lucida Sans Unicode" pitchFamily="34" charset="0"/>
              <a:buAutoNum type="alphaUcPeriod"/>
            </a:pPr>
            <a:r>
              <a:rPr lang="en-US" dirty="0" smtClean="0"/>
              <a:t>Not at all confident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confident are you?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243262"/>
          </a:xfrm>
        </p:spPr>
        <p:txBody>
          <a:bodyPr>
            <a:normAutofit fontScale="92500" lnSpcReduction="20000"/>
          </a:bodyPr>
          <a:lstStyle/>
          <a:p>
            <a:pPr marL="623888" indent="-514350">
              <a:buNone/>
            </a:pPr>
            <a:r>
              <a:rPr lang="en-US" dirty="0" smtClean="0"/>
              <a:t>Which answer below best represents carbon dioxide levels in the atmosphere today?</a:t>
            </a:r>
          </a:p>
          <a:p>
            <a:pPr marL="623888" indent="-514350">
              <a:buNone/>
            </a:pPr>
            <a:endParaRPr lang="en-US" dirty="0" smtClean="0"/>
          </a:p>
          <a:p>
            <a:pPr marL="623888" indent="-514350" algn="ctr">
              <a:buFont typeface="Lucida Sans Unicode" pitchFamily="34" charset="0"/>
              <a:buAutoNum type="alphaUcPeriod"/>
            </a:pPr>
            <a:r>
              <a:rPr lang="en-US" dirty="0" smtClean="0"/>
              <a:t>450 </a:t>
            </a:r>
            <a:r>
              <a:rPr lang="en-US" dirty="0" err="1" smtClean="0"/>
              <a:t>ppmv</a:t>
            </a:r>
            <a:endParaRPr lang="en-US" dirty="0" smtClean="0"/>
          </a:p>
          <a:p>
            <a:pPr marL="623888" indent="-514350" algn="ctr">
              <a:buFont typeface="Lucida Sans Unicode" pitchFamily="34" charset="0"/>
              <a:buAutoNum type="alphaUcPeriod"/>
            </a:pPr>
            <a:r>
              <a:rPr lang="en-US" dirty="0" smtClean="0"/>
              <a:t>390 </a:t>
            </a:r>
            <a:r>
              <a:rPr lang="en-US" dirty="0" err="1" smtClean="0"/>
              <a:t>ppmv</a:t>
            </a:r>
            <a:endParaRPr lang="en-US" dirty="0" smtClean="0"/>
          </a:p>
          <a:p>
            <a:pPr marL="623888" indent="-514350" algn="ctr">
              <a:buFont typeface="Lucida Sans Unicode" pitchFamily="34" charset="0"/>
              <a:buAutoNum type="alphaUcPeriod"/>
            </a:pPr>
            <a:r>
              <a:rPr lang="en-US" dirty="0" smtClean="0"/>
              <a:t>280 </a:t>
            </a:r>
            <a:r>
              <a:rPr lang="en-US" dirty="0" err="1" smtClean="0"/>
              <a:t>ppmv</a:t>
            </a:r>
            <a:endParaRPr lang="en-US" dirty="0" smtClean="0"/>
          </a:p>
          <a:p>
            <a:pPr marL="623888" indent="-514350" algn="ctr">
              <a:buFont typeface="Lucida Sans Unicode" pitchFamily="34" charset="0"/>
              <a:buAutoNum type="alphaUcPeriod"/>
            </a:pPr>
            <a:r>
              <a:rPr lang="en-US" dirty="0" smtClean="0"/>
              <a:t>180 </a:t>
            </a:r>
            <a:r>
              <a:rPr lang="en-US" dirty="0" err="1" smtClean="0"/>
              <a:t>ppmv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Carbon Dioxide levels today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76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you know what you know about your answer? Please be specific. 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ICEE: Inspiring Climate Education Excellence          www.iceeonline.org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2571</Words>
  <Application>Microsoft Macintosh PowerPoint</Application>
  <PresentationFormat>On-screen Show (4:3)</PresentationFormat>
  <Paragraphs>439</Paragraphs>
  <Slides>59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Field Guide to Climate Misconceptions</vt:lpstr>
      <vt:lpstr>Field Guide to Climate Misconceptions</vt:lpstr>
      <vt:lpstr>Field Guide to Climate Misconceptions</vt:lpstr>
      <vt:lpstr>PowerPoint Presentation</vt:lpstr>
      <vt:lpstr>Do misconceptions matter?</vt:lpstr>
      <vt:lpstr>Try this</vt:lpstr>
      <vt:lpstr>How do you know what you know?</vt:lpstr>
      <vt:lpstr>How confident are you?</vt:lpstr>
      <vt:lpstr>Carbon Dioxide levels today</vt:lpstr>
      <vt:lpstr>What is today’s CO2 level?</vt:lpstr>
      <vt:lpstr>How do you know what you know?</vt:lpstr>
      <vt:lpstr>Sources of climate concepts (good, bad and ugly)</vt:lpstr>
      <vt:lpstr>Spotting misconceptions</vt:lpstr>
      <vt:lpstr>Novice learner probe</vt:lpstr>
      <vt:lpstr>Draw the greenhouse effect2</vt:lpstr>
      <vt:lpstr>How does climate change impact polar bear habitat?</vt:lpstr>
      <vt:lpstr>Undergraduate level probe</vt:lpstr>
      <vt:lpstr>Uncovering misconceptions</vt:lpstr>
      <vt:lpstr>Which misconceptions have you spotted? </vt:lpstr>
      <vt:lpstr>Solar activity</vt:lpstr>
      <vt:lpstr>Variability</vt:lpstr>
      <vt:lpstr>Greenhouse effect</vt:lpstr>
      <vt:lpstr>Ozone layer</vt:lpstr>
      <vt:lpstr>Non/Anti-Science</vt:lpstr>
      <vt:lpstr>Report out 2 minutes/group</vt:lpstr>
      <vt:lpstr>Limits to human agency</vt:lpstr>
      <vt:lpstr>Stasis-things don’t change</vt:lpstr>
      <vt:lpstr>Kinds of misconceptions</vt:lpstr>
      <vt:lpstr>Sources for target concepts</vt:lpstr>
      <vt:lpstr>How do you address misconceptions in the classroom?</vt:lpstr>
      <vt:lpstr>Strategies that lead to change</vt:lpstr>
      <vt:lpstr>Examples from the CLEAN collection</vt:lpstr>
      <vt:lpstr>Examples from the CLEAN collection</vt:lpstr>
      <vt:lpstr>Addressing misconceptions: CO2</vt:lpstr>
      <vt:lpstr>Addressing Misconceptions: CO2 debrief</vt:lpstr>
      <vt:lpstr>Addressing Misconceptions: natural cycle</vt:lpstr>
      <vt:lpstr>Addressing Misconceptions: natural cycle debrief</vt:lpstr>
      <vt:lpstr>Good practices</vt:lpstr>
      <vt:lpstr>Two types of publicly controversial topics </vt:lpstr>
      <vt:lpstr>Strategies to forestall controversy</vt:lpstr>
      <vt:lpstr>Strategies to forestall controversy</vt:lpstr>
      <vt:lpstr>Conclusions</vt:lpstr>
      <vt:lpstr>Resources</vt:lpstr>
      <vt:lpstr>PowerPoint Presentation</vt:lpstr>
      <vt:lpstr>It’s the Sun, stupid!</vt:lpstr>
      <vt:lpstr>PowerPoint Presentation</vt:lpstr>
      <vt:lpstr>Ozone and climate change</vt:lpstr>
      <vt:lpstr>Greenhouse effect:  Prior Concepts 1</vt:lpstr>
      <vt:lpstr>Greenhouse effect: Prior concepts 3</vt:lpstr>
      <vt:lpstr>Greenhouse effect: Prior concepts 4</vt:lpstr>
      <vt:lpstr>Greenhouse effect: Prior concepts 5</vt:lpstr>
      <vt:lpstr>Get Connected</vt:lpstr>
      <vt:lpstr>Contact </vt:lpstr>
      <vt:lpstr>Greenhouse effect</vt:lpstr>
      <vt:lpstr>Misunderstanding variability</vt:lpstr>
      <vt:lpstr>How to Address</vt:lpstr>
      <vt:lpstr>More advanced:</vt:lpstr>
      <vt:lpstr>Group Activity</vt:lpstr>
      <vt:lpstr>What misconceptions are common?</vt:lpstr>
    </vt:vector>
  </TitlesOfParts>
  <Company>CIRES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Kellagher</dc:creator>
  <cp:lastModifiedBy>Karen Kirk</cp:lastModifiedBy>
  <cp:revision>26</cp:revision>
  <dcterms:created xsi:type="dcterms:W3CDTF">2012-04-04T14:43:38Z</dcterms:created>
  <dcterms:modified xsi:type="dcterms:W3CDTF">2012-04-04T15:58:38Z</dcterms:modified>
</cp:coreProperties>
</file>