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73" r:id="rId4"/>
    <p:sldId id="259" r:id="rId5"/>
    <p:sldId id="272" r:id="rId6"/>
    <p:sldId id="260" r:id="rId7"/>
    <p:sldId id="261" r:id="rId8"/>
    <p:sldId id="270" r:id="rId9"/>
    <p:sldId id="266" r:id="rId10"/>
    <p:sldId id="262" r:id="rId11"/>
    <p:sldId id="271" r:id="rId12"/>
    <p:sldId id="263" r:id="rId13"/>
    <p:sldId id="264" r:id="rId14"/>
    <p:sldId id="265" r:id="rId15"/>
    <p:sldId id="275" r:id="rId16"/>
    <p:sldId id="274" r:id="rId17"/>
    <p:sldId id="269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A697C-2768-4798-BC96-592C5356B9DB}" type="datetimeFigureOut">
              <a:rPr lang="en-US" smtClean="0"/>
              <a:pPr/>
              <a:t>4/4/12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C12B92-B441-4995-9C2E-CC1E4A2457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217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F93122-696A-4317-B432-BDB1134A84A2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DD4C485-2160-4E24-8A33-01028072290F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0EBC7D-3B76-4785-B21A-3744FD5D6337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7C4318-47B5-4222-A85F-AB12664561C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375874-2B88-4F50-A7CB-7671B9DA1D3A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245D75-B42F-4184-809A-4327F8CA66DB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CAA442-762A-4C06-B0B5-ECC243F30BCD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D97B9B-77AE-4C95-988B-599F28568E71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975D0D-0D3E-4E53-AC62-07D868FA01B0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63801D-9F41-41B8-BC2B-0D576FDB9576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B0759A-2D56-4EC1-880F-4ACB584B0BEB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91CD62-F4A6-4CBD-8321-09BAFA9D7082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60EC4B-3A5B-41E7-93AB-7E7EA369752B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C2E3F9-9543-452E-959A-5A6D63A8F8B8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9DE2B-B2FD-4586-82F3-E70141DEEBFB}" type="datetime1">
              <a:rPr lang="en-US" smtClean="0"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E54A1-A5B1-42E3-A5FB-8239B23E9C72}" type="datetime1">
              <a:rPr lang="en-US" smtClean="0"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0D7C6-BD6E-4FDB-8BF9-796697C65711}" type="datetime1">
              <a:rPr lang="en-US" smtClean="0"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5E180-A632-46CD-A204-1CB90C69BDBD}" type="datetime1">
              <a:rPr lang="en-US" smtClean="0"/>
              <a:t>4/4/12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21840-540B-47D1-9231-DDF71C718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920-B216-4A6B-B451-D21E4AE2E160}" type="datetime1">
              <a:rPr lang="en-US" smtClean="0"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06FBF-031A-4E62-A059-99BDF461D39A}" type="datetime1">
              <a:rPr lang="en-US" smtClean="0"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5AFF-2BBA-4F0E-BAE8-9ABE48B99445}" type="datetime1">
              <a:rPr lang="en-US" smtClean="0"/>
              <a:t>4/4/12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D7BD-7A21-44D3-9BC5-182536A4AAC4}" type="datetime1">
              <a:rPr lang="en-US" smtClean="0"/>
              <a:t>4/4/12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EBECF-567B-41E2-93EB-E1A5F3A6B9A4}" type="datetime1">
              <a:rPr lang="en-US" smtClean="0"/>
              <a:t>4/4/12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75D8D-25E3-472B-B077-79850C2FC6FE}" type="datetime1">
              <a:rPr lang="en-US" smtClean="0"/>
              <a:t>4/4/12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4D8E5-F11E-41BB-8547-C3492F3BC2B9}" type="datetime1">
              <a:rPr lang="en-US" smtClean="0"/>
              <a:t>4/4/12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D53D7-FE90-4331-85AB-8954F0FF2AFA}" type="datetime1">
              <a:rPr lang="en-US" smtClean="0"/>
              <a:t>4/4/12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4797C-3E37-4B0F-9C96-4EF37F75DCC6}" type="datetime1">
              <a:rPr lang="en-US" smtClean="0"/>
              <a:t>4/4/12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1DB3A-C282-42DE-AF0F-9EA0B29B12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hyperlink" Target="http://cleanet.org/resources/42716.html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7.wmf"/><Relationship Id="rId5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image" Target="../media/image3.png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noFill/>
          <a:ln w="31750">
            <a:solidFill>
              <a:srgbClr val="FFFF00"/>
            </a:solidFill>
          </a:ln>
        </p:spPr>
        <p:txBody>
          <a:bodyPr/>
          <a:lstStyle/>
          <a:p>
            <a:pPr eaLnBrk="1" hangingPunct="1"/>
            <a:r>
              <a:rPr lang="en-US" sz="3200" dirty="0" smtClean="0"/>
              <a:t>Greenhouse Emissions Reduction </a:t>
            </a:r>
            <a:br>
              <a:rPr lang="en-US" sz="3200" dirty="0" smtClean="0"/>
            </a:br>
            <a:r>
              <a:rPr lang="en-US" sz="3200" dirty="0" smtClean="0"/>
              <a:t>Role-Playing Exercise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886200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smtClean="0"/>
              <a:t>Kevin Theissen</a:t>
            </a:r>
          </a:p>
          <a:p>
            <a:pPr eaLnBrk="1" hangingPunct="1"/>
            <a:r>
              <a:rPr lang="en-US" dirty="0" smtClean="0"/>
              <a:t>Department of Geology</a:t>
            </a:r>
          </a:p>
          <a:p>
            <a:pPr eaLnBrk="1" hangingPunct="1"/>
            <a:r>
              <a:rPr lang="en-US" dirty="0" smtClean="0"/>
              <a:t>University of St. Thomas, St. Paul, MN</a:t>
            </a:r>
          </a:p>
          <a:p>
            <a:pPr eaLnBrk="1" hangingPunct="1"/>
            <a:r>
              <a:rPr lang="en-US" dirty="0" smtClean="0"/>
              <a:t>April 5, 2012</a:t>
            </a:r>
          </a:p>
        </p:txBody>
      </p:sp>
      <p:pic>
        <p:nvPicPr>
          <p:cNvPr id="5" name="Picture 4" descr="Theissen_mugshot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3962400"/>
            <a:ext cx="1343025" cy="1666875"/>
          </a:xfrm>
          <a:prstGeom prst="rect">
            <a:avLst/>
          </a:prstGeom>
          <a:ln w="25400">
            <a:solidFill>
              <a:srgbClr val="FFFF0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838200" y="5867400"/>
            <a:ext cx="76388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access exercise and teaching notes: </a:t>
            </a:r>
            <a:r>
              <a:rPr lang="en-US" dirty="0" smtClean="0">
                <a:hlinkClick r:id="rId4"/>
              </a:rPr>
              <a:t>http://cleanet.org/resources/42716.html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0A5E0C-0A57-4A65-A392-5C6A48844525}" type="slidenum">
              <a:rPr lang="en-US"/>
              <a:pPr/>
              <a:t>10</a:t>
            </a:fld>
            <a:endParaRPr lang="en-US"/>
          </a:p>
        </p:txBody>
      </p:sp>
      <p:pic>
        <p:nvPicPr>
          <p:cNvPr id="12291" name="Picture 2" descr="Obverse Side of the Great Se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28600"/>
            <a:ext cx="1385888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3" descr="MCj0149692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4038600"/>
            <a:ext cx="2312988" cy="197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4" descr="MCj0298005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1600200"/>
            <a:ext cx="21209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1676400" y="3581400"/>
            <a:ext cx="533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solidFill>
                  <a:srgbClr val="FF3300"/>
                </a:solidFill>
                <a:latin typeface="Albertus" pitchFamily="18" charset="0"/>
              </a:rPr>
              <a:t>Fossil Fuels For a </a:t>
            </a:r>
            <a:r>
              <a:rPr lang="en-US" sz="2800" b="1" u="sng">
                <a:solidFill>
                  <a:srgbClr val="FF3300"/>
                </a:solidFill>
                <a:latin typeface="Albertus" pitchFamily="18" charset="0"/>
              </a:rPr>
              <a:t>Strong</a:t>
            </a:r>
            <a:r>
              <a:rPr lang="en-US" sz="2800" b="1">
                <a:solidFill>
                  <a:srgbClr val="FF3300"/>
                </a:solidFill>
                <a:latin typeface="Albertus" pitchFamily="18" charset="0"/>
              </a:rPr>
              <a:t> America</a:t>
            </a:r>
            <a:r>
              <a:rPr lang="en-US">
                <a:latin typeface="ZapfChancery" pitchFamily="18" charset="0"/>
              </a:rPr>
              <a:t> </a:t>
            </a:r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1143000" y="1600200"/>
            <a:ext cx="6553200" cy="4419600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57200" y="152400"/>
            <a:ext cx="5562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Duane Hampton, Elisabeth </a:t>
            </a:r>
            <a:r>
              <a:rPr lang="en-US" sz="2400" dirty="0" err="1"/>
              <a:t>Harthcock</a:t>
            </a:r>
            <a:r>
              <a:rPr lang="en-US" sz="2400" dirty="0"/>
              <a:t>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Julie </a:t>
            </a:r>
            <a:r>
              <a:rPr lang="en-US" sz="2400" dirty="0"/>
              <a:t>Lambert, Anna Lewis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O2-sto-NO-CAPTI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600200"/>
            <a:ext cx="5715000" cy="421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794125" y="1487488"/>
            <a:ext cx="866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  <a:latin typeface="Copperplate Gothic Light" pitchFamily="34" charset="0"/>
              </a:rPr>
              <a:t>CO</a:t>
            </a:r>
            <a:r>
              <a:rPr lang="en-US" sz="2400" b="1" baseline="-25000">
                <a:solidFill>
                  <a:srgbClr val="FF3300"/>
                </a:solidFill>
                <a:latin typeface="Copperplate Gothic Light" pitchFamily="34" charset="0"/>
              </a:rPr>
              <a:t>2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4191000" y="1905000"/>
            <a:ext cx="0" cy="1676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355725" y="798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Copperplate Gothic Light" pitchFamily="34" charset="0"/>
            </a:endParaRPr>
          </a:p>
        </p:txBody>
      </p:sp>
      <p:pic>
        <p:nvPicPr>
          <p:cNvPr id="9222" name="Picture 6" descr="Obverse Side of the Great Se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228600"/>
            <a:ext cx="1385888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447800" y="1066800"/>
            <a:ext cx="5173404" cy="369332"/>
          </a:xfrm>
          <a:prstGeom prst="rect">
            <a:avLst/>
          </a:prstGeom>
          <a:solidFill>
            <a:schemeClr val="tx1"/>
          </a:solidFill>
          <a:ln w="19050">
            <a:solidFill>
              <a:schemeClr val="bg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  <a:latin typeface="Perpetua Titling MT" pitchFamily="18" charset="0"/>
              </a:rPr>
              <a:t>The Green businesses’ Organization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04800" y="76200"/>
            <a:ext cx="5486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Jon </a:t>
            </a:r>
            <a:r>
              <a:rPr lang="en-US" sz="2400" dirty="0" err="1"/>
              <a:t>Leydens</a:t>
            </a:r>
            <a:r>
              <a:rPr lang="en-US" sz="2400" dirty="0"/>
              <a:t>, </a:t>
            </a:r>
            <a:r>
              <a:rPr lang="en-US" sz="2400" dirty="0" err="1"/>
              <a:t>Liliana</a:t>
            </a:r>
            <a:r>
              <a:rPr lang="en-US" sz="2400" dirty="0"/>
              <a:t> Marin, Rose </a:t>
            </a:r>
            <a:r>
              <a:rPr lang="en-US" sz="2400" dirty="0" err="1"/>
              <a:t>Njoroge</a:t>
            </a:r>
            <a:r>
              <a:rPr lang="en-US" sz="2400" dirty="0"/>
              <a:t>, Serena </a:t>
            </a:r>
            <a:r>
              <a:rPr lang="en-US" sz="2400" dirty="0" err="1"/>
              <a:t>Poli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082EA9C-132A-473B-AF05-FE7A246D4BC8}" type="slidenum">
              <a:rPr lang="en-US"/>
              <a:pPr/>
              <a:t>12</a:t>
            </a:fld>
            <a:endParaRPr lang="en-US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057400" y="1447800"/>
            <a:ext cx="4495800" cy="4038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>
                <a:solidFill>
                  <a:srgbClr val="009900"/>
                </a:solidFill>
                <a:latin typeface="Tahoma" pitchFamily="34" charset="0"/>
              </a:rPr>
              <a:t>REALGREEN</a:t>
            </a:r>
          </a:p>
        </p:txBody>
      </p:sp>
      <p:pic>
        <p:nvPicPr>
          <p:cNvPr id="13316" name="Picture 3" descr="Obverse Side of the Great Se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228600"/>
            <a:ext cx="1385888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993" y="152400"/>
            <a:ext cx="4572000" cy="101104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Alberto Ramirez, David Randle, Mathieu </a:t>
            </a:r>
            <a:r>
              <a:rPr lang="en-US" sz="2400" dirty="0" err="1"/>
              <a:t>Richaud</a:t>
            </a:r>
            <a:r>
              <a:rPr lang="en-US" sz="2400" dirty="0"/>
              <a:t>, Laura Rico-Beck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40591A-2C28-4CE2-888C-4203CACE6D5C}" type="slidenum">
              <a:rPr lang="en-US"/>
              <a:pPr/>
              <a:t>13</a:t>
            </a:fld>
            <a:endParaRPr lang="en-US"/>
          </a:p>
        </p:txBody>
      </p:sp>
      <p:pic>
        <p:nvPicPr>
          <p:cNvPr id="14339" name="Picture 2" descr="MCAN03372_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2286000"/>
            <a:ext cx="4191000" cy="3625850"/>
          </a:xfrm>
          <a:prstGeom prst="rect">
            <a:avLst/>
          </a:prstGeom>
          <a:solidFill>
            <a:schemeClr val="hlink"/>
          </a:solidFill>
          <a:ln w="38100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14340" name="Picture 3" descr="Obverse Side of the Great Se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228600"/>
            <a:ext cx="1385888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914400" y="1828800"/>
            <a:ext cx="663085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>
                <a:latin typeface="Engravers MT" pitchFamily="18" charset="0"/>
              </a:rPr>
              <a:t>The </a:t>
            </a:r>
            <a:r>
              <a:rPr lang="en-US" sz="2000" dirty="0" smtClean="0">
                <a:latin typeface="Engravers MT" pitchFamily="18" charset="0"/>
              </a:rPr>
              <a:t>citizen Advocates of America</a:t>
            </a:r>
            <a:endParaRPr lang="en-US" sz="2000" dirty="0">
              <a:latin typeface="Engravers MT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457200"/>
            <a:ext cx="510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Juliette Rooney-</a:t>
            </a:r>
            <a:r>
              <a:rPr lang="en-US" sz="2400" dirty="0" err="1"/>
              <a:t>Varga</a:t>
            </a:r>
            <a:r>
              <a:rPr lang="en-US" sz="2400" dirty="0"/>
              <a:t>, Paul </a:t>
            </a:r>
            <a:r>
              <a:rPr lang="en-US" sz="2400" dirty="0" err="1"/>
              <a:t>Ruscher</a:t>
            </a:r>
            <a:r>
              <a:rPr lang="en-US" sz="2400" dirty="0"/>
              <a:t>, Ellie </a:t>
            </a:r>
            <a:r>
              <a:rPr lang="en-US" sz="2400" dirty="0" err="1"/>
              <a:t>Sommer</a:t>
            </a:r>
            <a:r>
              <a:rPr lang="en-US" sz="2400" dirty="0"/>
              <a:t>, Susan </a:t>
            </a:r>
            <a:r>
              <a:rPr lang="en-US" sz="2400" dirty="0" err="1"/>
              <a:t>Spierre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4B7DDE-18B6-48F1-9FD3-269AE25B4373}" type="slidenum">
              <a:rPr lang="en-US"/>
              <a:pPr/>
              <a:t>14</a:t>
            </a:fld>
            <a:endParaRPr lang="en-US"/>
          </a:p>
        </p:txBody>
      </p:sp>
      <p:pic>
        <p:nvPicPr>
          <p:cNvPr id="15363" name="Picture 2" descr="MCj023748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2362200"/>
            <a:ext cx="4267200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Text Box 3"/>
          <p:cNvSpPr txBox="1">
            <a:spLocks noChangeArrowheads="1"/>
          </p:cNvSpPr>
          <p:nvPr/>
        </p:nvSpPr>
        <p:spPr bwMode="auto">
          <a:xfrm>
            <a:off x="1371600" y="1828800"/>
            <a:ext cx="595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Arial Black" pitchFamily="34" charset="0"/>
              </a:rPr>
              <a:t>Coalition of Industrializing Nations</a:t>
            </a:r>
          </a:p>
        </p:txBody>
      </p:sp>
      <p:pic>
        <p:nvPicPr>
          <p:cNvPr id="15365" name="Picture 4" descr="Obverse Side of the Great Se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228600"/>
            <a:ext cx="1385888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Vote!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Accept the bill; Reduce by 25% of 2005 emissions level by 2020.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Amend the bill; reduce emissions at a different level (to be determined).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 smtClean="0"/>
              <a:t>Reject the bill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tips on running the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25400">
            <a:solidFill>
              <a:srgbClr val="FFFF00"/>
            </a:solidFill>
          </a:ln>
        </p:spPr>
        <p:txBody>
          <a:bodyPr>
            <a:normAutofit lnSpcReduction="10000"/>
          </a:bodyPr>
          <a:lstStyle/>
          <a:p>
            <a:r>
              <a:rPr lang="en-US" u="sng" dirty="0" smtClean="0"/>
              <a:t>Challenge students’ black and white thinking:</a:t>
            </a:r>
            <a:r>
              <a:rPr lang="en-US" dirty="0" smtClean="0"/>
              <a:t>  If you know that you have a student who clearly has end-member views place them into a delegation with very different views.  </a:t>
            </a:r>
            <a:endParaRPr lang="en-US" u="sng" dirty="0" smtClean="0"/>
          </a:p>
          <a:p>
            <a:r>
              <a:rPr lang="en-US" u="sng" dirty="0" smtClean="0"/>
              <a:t>Playing the role</a:t>
            </a:r>
            <a:r>
              <a:rPr lang="en-US" dirty="0" smtClean="0"/>
              <a:t>:  push students to really get into their role.  More fun for all.</a:t>
            </a:r>
          </a:p>
          <a:p>
            <a:r>
              <a:rPr lang="en-US" u="sng" dirty="0" smtClean="0"/>
              <a:t>Lecture or lab?: </a:t>
            </a:r>
            <a:r>
              <a:rPr lang="en-US" dirty="0" smtClean="0"/>
              <a:t>I prefer prepping for and running the role-play over 2 lab sessions, but it can be tailored to run in lecture.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DEE8E0-978C-47D0-A748-859EE2FBF92A}" type="slidenum">
              <a:rPr lang="en-US"/>
              <a:pPr/>
              <a:t>18</a:t>
            </a:fld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Feedback from students during wrap-up session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31750">
            <a:solidFill>
              <a:srgbClr val="FFFF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smtClean="0"/>
              <a:t>Clear that they prefer role-play to taking their real life positions.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smtClean="0"/>
              <a:t>A few students commented that there should be more contrarian positions to make it more realistic.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smtClean="0"/>
              <a:t>Many students liked the current format but others expressed interest in the idea of representing a nation in an international meeting rather than an interest group.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z="2800" smtClean="0"/>
              <a:t>Students often mention this exercise on SROTs.  Many more positive comments than negative.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E2D64D-3CF8-4B89-9CBD-A9938CB15399}" type="slidenum">
              <a:rPr lang="en-US"/>
              <a:pPr/>
              <a:t>2</a:t>
            </a:fld>
            <a:endParaRPr lang="en-US"/>
          </a:p>
        </p:txBody>
      </p:sp>
      <p:pic>
        <p:nvPicPr>
          <p:cNvPr id="6147" name="Picture 4" descr="Fig 1_ERC course goals cop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3338"/>
            <a:ext cx="70866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 Box 5"/>
          <p:cNvSpPr txBox="1">
            <a:spLocks noChangeArrowheads="1"/>
          </p:cNvSpPr>
          <p:nvPr/>
        </p:nvSpPr>
        <p:spPr bwMode="auto">
          <a:xfrm>
            <a:off x="7042150" y="542925"/>
            <a:ext cx="16287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Theissen, 2008,</a:t>
            </a:r>
          </a:p>
          <a:p>
            <a:r>
              <a:rPr lang="en-US" i="1" dirty="0"/>
              <a:t>J. </a:t>
            </a:r>
            <a:r>
              <a:rPr lang="en-US" i="1" dirty="0" err="1"/>
              <a:t>Geoscience</a:t>
            </a:r>
            <a:r>
              <a:rPr lang="en-US" i="1" dirty="0"/>
              <a:t> 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28699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B050"/>
                </a:solidFill>
              </a:rPr>
              <a:t>Earth’s Record of Climate course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1066800"/>
            <a:ext cx="1905000" cy="5638800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  <a:ln w="25400">
            <a:solidFill>
              <a:srgbClr val="FFFF00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Takes the form of a mock “U.S. Convention on Climate Change”</a:t>
            </a:r>
          </a:p>
          <a:p>
            <a:r>
              <a:rPr lang="en-US" dirty="0" smtClean="0"/>
              <a:t>Several delegations (8 in student version) prepare brief statements and presentations, lobby others, deliberate, and ultimately vote on a bill to reduce greenhouse gas emissions.</a:t>
            </a:r>
          </a:p>
          <a:p>
            <a:r>
              <a:rPr lang="en-US" u="sng" dirty="0" smtClean="0"/>
              <a:t> Assessment</a:t>
            </a:r>
            <a:r>
              <a:rPr lang="en-US" dirty="0" smtClean="0"/>
              <a:t>: </a:t>
            </a:r>
          </a:p>
          <a:p>
            <a:pPr>
              <a:buFontTx/>
              <a:buChar char="-"/>
            </a:pPr>
            <a:r>
              <a:rPr lang="en-US" dirty="0" smtClean="0"/>
              <a:t>A written position statement which serves as student “ticket” to the Convention.</a:t>
            </a:r>
          </a:p>
          <a:p>
            <a:pPr>
              <a:buFontTx/>
              <a:buChar char="-"/>
            </a:pPr>
            <a:r>
              <a:rPr lang="en-US" dirty="0" smtClean="0"/>
              <a:t>Group work during the Convention including  quality of presentation, use of data, effort (graded with a  rubric).</a:t>
            </a:r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4B9335-8FDC-4A9A-86B0-9F60C8BABD66}" type="slidenum">
              <a:rPr lang="en-US"/>
              <a:pPr/>
              <a:t>4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role-playing?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31750">
            <a:solidFill>
              <a:srgbClr val="FFFF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Role playing is a nice way of exploring various problems and their solutions.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Students learn both the complexity of issues as well as the more subtle aspects. (i.e. for students with black-and-white views).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en-US" smtClean="0"/>
              <a:t>Students develop skills of taking initiative, communication, problem-solving, and working collaboratively. (Harwood et al., 2002, Gautier and Rebich, 2005)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381C2E-F12B-4754-BC4E-039D79B5F9F1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United States Convention on Climate Change</a:t>
            </a:r>
          </a:p>
        </p:txBody>
      </p:sp>
      <p:pic>
        <p:nvPicPr>
          <p:cNvPr id="8196" name="Picture 3" descr="Obverse Side of the Great Seal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324225" y="1911350"/>
            <a:ext cx="2389188" cy="2390775"/>
          </a:xfrm>
          <a:noFill/>
        </p:spPr>
      </p:pic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3429000" y="4876800"/>
            <a:ext cx="19976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 dirty="0" smtClean="0">
                <a:latin typeface="Arial" charset="0"/>
              </a:rPr>
              <a:t>April 5, 2012</a:t>
            </a:r>
            <a:endParaRPr lang="en-US" sz="2400" b="1" dirty="0">
              <a:latin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586A8D-C9AF-4A54-AB05-2BBADE8E94B3}" type="slidenum">
              <a:rPr lang="en-US"/>
              <a:pPr/>
              <a:t>6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Agenda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Autofit/>
          </a:bodyPr>
          <a:lstStyle/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Each delegation will have the floor for 2 minutes to make statement and field questions. </a:t>
            </a:r>
          </a:p>
          <a:p>
            <a:pPr marL="381000" indent="-3810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 smtClean="0"/>
              <a:t>Vote. Voting options:</a:t>
            </a:r>
          </a:p>
          <a:p>
            <a:pPr marL="381000" indent="-381000" eaLnBrk="1" hangingPunct="1">
              <a:lnSpc>
                <a:spcPct val="90000"/>
              </a:lnSpc>
              <a:buFontTx/>
              <a:buChar char="-"/>
            </a:pPr>
            <a:r>
              <a:rPr lang="en-US" dirty="0" smtClean="0"/>
              <a:t>Acceptance of bill- reduce by 25% of 2005 emissions levels by 2020 </a:t>
            </a:r>
          </a:p>
          <a:p>
            <a:pPr marL="381000" indent="-381000" eaLnBrk="1" hangingPunct="1">
              <a:lnSpc>
                <a:spcPct val="90000"/>
              </a:lnSpc>
              <a:buFontTx/>
              <a:buChar char="-"/>
            </a:pPr>
            <a:r>
              <a:rPr lang="en-US" dirty="0" smtClean="0"/>
              <a:t>Amendment and reduction at a different level</a:t>
            </a:r>
          </a:p>
          <a:p>
            <a:pPr marL="381000" indent="-381000" eaLnBrk="1" hangingPunct="1">
              <a:lnSpc>
                <a:spcPct val="90000"/>
              </a:lnSpc>
              <a:buFontTx/>
              <a:buChar char="-"/>
            </a:pPr>
            <a:r>
              <a:rPr lang="en-US" dirty="0" smtClean="0"/>
              <a:t>Rejection</a:t>
            </a:r>
          </a:p>
          <a:p>
            <a:pPr marL="381000" indent="-381000" eaLnBrk="1" hangingPunct="1">
              <a:lnSpc>
                <a:spcPct val="90000"/>
              </a:lnSpc>
              <a:buFontTx/>
              <a:buNone/>
            </a:pPr>
            <a:r>
              <a:rPr lang="en-US" b="1" dirty="0" smtClean="0"/>
              <a:t>2/3 majority needed for acceptance </a:t>
            </a:r>
          </a:p>
        </p:txBody>
      </p:sp>
      <p:pic>
        <p:nvPicPr>
          <p:cNvPr id="10245" name="Picture 4" descr="Obverse Side of the Great Seal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7086600" y="228600"/>
            <a:ext cx="1447800" cy="1447800"/>
          </a:xfr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Theissen Emission Reduction Role Play Exercise</a:t>
            </a:r>
            <a:endParaRPr lang="en-US"/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D766D1-3254-43E6-B236-2C2BDBAAABA8}" type="slidenum">
              <a:rPr lang="en-US"/>
              <a:pPr/>
              <a:t>7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The Delegations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066801"/>
            <a:ext cx="8686800" cy="5410199"/>
          </a:xfrm>
        </p:spPr>
        <p:txBody>
          <a:bodyPr>
            <a:normAutofit fontScale="250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6400" i="1" dirty="0" smtClean="0"/>
              <a:t>Domestic delegations (VOTING)</a:t>
            </a:r>
            <a:r>
              <a:rPr lang="en-US" sz="6400" i="1" dirty="0" smtClean="0"/>
              <a:t>:</a:t>
            </a:r>
            <a:br>
              <a:rPr lang="en-US" sz="6400" i="1" dirty="0" smtClean="0"/>
            </a:br>
            <a:endParaRPr lang="en-US" sz="6400" i="1" dirty="0" smtClean="0"/>
          </a:p>
          <a:p>
            <a:pPr eaLnBrk="1" hangingPunct="1">
              <a:lnSpc>
                <a:spcPct val="90000"/>
              </a:lnSpc>
            </a:pPr>
            <a:r>
              <a:rPr lang="en-US" sz="8000" dirty="0" smtClean="0"/>
              <a:t>U.S. Congressional Subcommittee on Climate </a:t>
            </a:r>
            <a:r>
              <a:rPr lang="en-US" sz="8000" dirty="0" smtClean="0"/>
              <a:t>Change</a:t>
            </a:r>
          </a:p>
          <a:p>
            <a:pPr>
              <a:lnSpc>
                <a:spcPct val="90000"/>
              </a:lnSpc>
            </a:pPr>
            <a:r>
              <a:rPr lang="en-US" sz="8000" dirty="0"/>
              <a:t>Maureen </a:t>
            </a:r>
            <a:r>
              <a:rPr lang="en-US" sz="8000" dirty="0" err="1"/>
              <a:t>Aylward</a:t>
            </a:r>
            <a:r>
              <a:rPr lang="en-US" sz="8000" dirty="0"/>
              <a:t>, Charlie </a:t>
            </a:r>
            <a:r>
              <a:rPr lang="en-US" sz="8000" dirty="0" err="1"/>
              <a:t>Cottingham</a:t>
            </a:r>
            <a:r>
              <a:rPr lang="en-US" sz="8000" dirty="0"/>
              <a:t>, Theresa </a:t>
            </a:r>
            <a:r>
              <a:rPr lang="en-US" sz="8000" dirty="0" err="1"/>
              <a:t>Datuin</a:t>
            </a:r>
            <a:r>
              <a:rPr lang="en-US" sz="8000" dirty="0"/>
              <a:t>, Stacy </a:t>
            </a:r>
            <a:r>
              <a:rPr lang="en-US" sz="8000" dirty="0" err="1"/>
              <a:t>DeVeau</a:t>
            </a:r>
            <a:r>
              <a:rPr lang="en-US" sz="8000" dirty="0"/>
              <a:t>, Cathy </a:t>
            </a:r>
            <a:r>
              <a:rPr lang="en-US" sz="8000" dirty="0" err="1" smtClean="0"/>
              <a:t>Techtmann</a:t>
            </a:r>
            <a:r>
              <a:rPr lang="en-US" sz="8000" dirty="0" smtClean="0"/>
              <a:t/>
            </a:r>
            <a:br>
              <a:rPr lang="en-US" sz="8000" dirty="0" smtClean="0"/>
            </a:br>
            <a:endParaRPr lang="en-US" sz="8000" dirty="0" smtClean="0"/>
          </a:p>
          <a:p>
            <a:pPr eaLnBrk="1" hangingPunct="1">
              <a:lnSpc>
                <a:spcPct val="90000"/>
              </a:lnSpc>
            </a:pPr>
            <a:r>
              <a:rPr lang="en-US" sz="8000" dirty="0" smtClean="0"/>
              <a:t>Organization of Concerned Climate </a:t>
            </a:r>
            <a:r>
              <a:rPr lang="en-US" sz="8000" dirty="0" smtClean="0"/>
              <a:t>Scientists</a:t>
            </a:r>
          </a:p>
          <a:p>
            <a:pPr>
              <a:lnSpc>
                <a:spcPct val="90000"/>
              </a:lnSpc>
            </a:pPr>
            <a:r>
              <a:rPr lang="en-US" sz="8000" dirty="0"/>
              <a:t>Michael Evans, David </a:t>
            </a:r>
            <a:r>
              <a:rPr lang="en-US" sz="8000" dirty="0" err="1"/>
              <a:t>Feary</a:t>
            </a:r>
            <a:r>
              <a:rPr lang="en-US" sz="8000" dirty="0"/>
              <a:t>, </a:t>
            </a:r>
            <a:r>
              <a:rPr lang="en-US" sz="8000" dirty="0" err="1"/>
              <a:t>Evilina</a:t>
            </a:r>
            <a:r>
              <a:rPr lang="en-US" sz="8000" dirty="0"/>
              <a:t> </a:t>
            </a:r>
            <a:r>
              <a:rPr lang="en-US" sz="8000" dirty="0" err="1"/>
              <a:t>Felicite</a:t>
            </a:r>
            <a:r>
              <a:rPr lang="en-US" sz="8000" dirty="0"/>
              <a:t>-Maurice, Gretchen Guzman</a:t>
            </a:r>
          </a:p>
          <a:p>
            <a:pPr eaLnBrk="1" hangingPunct="1">
              <a:lnSpc>
                <a:spcPct val="90000"/>
              </a:lnSpc>
            </a:pPr>
            <a:endParaRPr lang="en-US" sz="8000" dirty="0" smtClean="0"/>
          </a:p>
          <a:p>
            <a:pPr eaLnBrk="1" hangingPunct="1">
              <a:lnSpc>
                <a:spcPct val="90000"/>
              </a:lnSpc>
            </a:pPr>
            <a:r>
              <a:rPr lang="en-US" sz="8000" dirty="0" smtClean="0"/>
              <a:t>Fossil Fuels For a Strong </a:t>
            </a:r>
            <a:r>
              <a:rPr lang="en-US" sz="8000" dirty="0" smtClean="0"/>
              <a:t>America</a:t>
            </a:r>
          </a:p>
          <a:p>
            <a:pPr>
              <a:lnSpc>
                <a:spcPct val="90000"/>
              </a:lnSpc>
            </a:pPr>
            <a:r>
              <a:rPr lang="en-US" sz="8000" dirty="0"/>
              <a:t>Duane Hampton, Elisabeth </a:t>
            </a:r>
            <a:r>
              <a:rPr lang="en-US" sz="8000" dirty="0" err="1"/>
              <a:t>Harthcock</a:t>
            </a:r>
            <a:r>
              <a:rPr lang="en-US" sz="8000" dirty="0"/>
              <a:t>, Julie Lambert, Anna Lewis</a:t>
            </a:r>
            <a:br>
              <a:rPr lang="en-US" sz="8000" dirty="0"/>
            </a:br>
            <a:endParaRPr lang="en-US" sz="8000" dirty="0" smtClean="0"/>
          </a:p>
          <a:p>
            <a:pPr eaLnBrk="1" hangingPunct="1">
              <a:lnSpc>
                <a:spcPct val="90000"/>
              </a:lnSpc>
            </a:pPr>
            <a:r>
              <a:rPr lang="en-US" sz="8000" dirty="0" smtClean="0"/>
              <a:t>Green Business </a:t>
            </a:r>
            <a:r>
              <a:rPr lang="en-US" sz="8000" dirty="0" smtClean="0"/>
              <a:t>Organization</a:t>
            </a:r>
          </a:p>
          <a:p>
            <a:pPr>
              <a:lnSpc>
                <a:spcPct val="90000"/>
              </a:lnSpc>
            </a:pPr>
            <a:r>
              <a:rPr lang="en-US" sz="8000" dirty="0"/>
              <a:t>Jon </a:t>
            </a:r>
            <a:r>
              <a:rPr lang="en-US" sz="8000" dirty="0" err="1"/>
              <a:t>Leydens</a:t>
            </a:r>
            <a:r>
              <a:rPr lang="en-US" sz="8000" dirty="0"/>
              <a:t>, </a:t>
            </a:r>
            <a:r>
              <a:rPr lang="en-US" sz="8000" dirty="0" err="1"/>
              <a:t>Liliana</a:t>
            </a:r>
            <a:r>
              <a:rPr lang="en-US" sz="8000" dirty="0"/>
              <a:t> Marin, Rose </a:t>
            </a:r>
            <a:r>
              <a:rPr lang="en-US" sz="8000" dirty="0" err="1"/>
              <a:t>Njoroge</a:t>
            </a:r>
            <a:r>
              <a:rPr lang="en-US" sz="8000" dirty="0"/>
              <a:t>, Serena </a:t>
            </a:r>
            <a:r>
              <a:rPr lang="en-US" sz="8000" dirty="0" err="1"/>
              <a:t>Poli</a:t>
            </a:r>
            <a:r>
              <a:rPr lang="en-US" sz="8000" dirty="0"/>
              <a:t/>
            </a:r>
            <a:br>
              <a:rPr lang="en-US" sz="8000" dirty="0"/>
            </a:br>
            <a:endParaRPr lang="en-US" sz="8000" dirty="0" smtClean="0"/>
          </a:p>
          <a:p>
            <a:pPr eaLnBrk="1" hangingPunct="1">
              <a:lnSpc>
                <a:spcPct val="90000"/>
              </a:lnSpc>
            </a:pPr>
            <a:r>
              <a:rPr lang="en-US" sz="8000" dirty="0" smtClean="0"/>
              <a:t>REALGREEN </a:t>
            </a:r>
            <a:r>
              <a:rPr lang="en-US" sz="8000" dirty="0" smtClean="0"/>
              <a:t>Environmental</a:t>
            </a:r>
          </a:p>
          <a:p>
            <a:pPr>
              <a:lnSpc>
                <a:spcPct val="90000"/>
              </a:lnSpc>
            </a:pPr>
            <a:r>
              <a:rPr lang="en-US" sz="8000" dirty="0"/>
              <a:t>Alberto Ramirez, David Randle, Mathieu </a:t>
            </a:r>
            <a:r>
              <a:rPr lang="en-US" sz="8000" dirty="0" err="1"/>
              <a:t>Richaud</a:t>
            </a:r>
            <a:r>
              <a:rPr lang="en-US" sz="8000" dirty="0"/>
              <a:t>, Laura Rico-Beck</a:t>
            </a:r>
            <a:br>
              <a:rPr lang="en-US" sz="8000" dirty="0"/>
            </a:br>
            <a:endParaRPr lang="en-US" sz="8000" dirty="0" smtClean="0"/>
          </a:p>
          <a:p>
            <a:pPr eaLnBrk="1" hangingPunct="1">
              <a:lnSpc>
                <a:spcPct val="90000"/>
              </a:lnSpc>
            </a:pPr>
            <a:r>
              <a:rPr lang="en-US" sz="8000" dirty="0" smtClean="0"/>
              <a:t>Citizen Advocates of </a:t>
            </a:r>
            <a:r>
              <a:rPr lang="en-US" sz="8000" dirty="0" smtClean="0"/>
              <a:t>America</a:t>
            </a:r>
          </a:p>
          <a:p>
            <a:pPr>
              <a:lnSpc>
                <a:spcPct val="90000"/>
              </a:lnSpc>
            </a:pPr>
            <a:r>
              <a:rPr lang="en-US" sz="8000" dirty="0"/>
              <a:t>Juliette Rooney-</a:t>
            </a:r>
            <a:r>
              <a:rPr lang="en-US" sz="8000" dirty="0" err="1"/>
              <a:t>Varga</a:t>
            </a:r>
            <a:r>
              <a:rPr lang="en-US" sz="8000" dirty="0"/>
              <a:t>, Paul </a:t>
            </a:r>
            <a:r>
              <a:rPr lang="en-US" sz="8000" dirty="0" err="1"/>
              <a:t>Ruscher</a:t>
            </a:r>
            <a:r>
              <a:rPr lang="en-US" sz="8000" dirty="0"/>
              <a:t>, Ellie </a:t>
            </a:r>
            <a:r>
              <a:rPr lang="en-US" sz="8000" dirty="0" err="1"/>
              <a:t>Sommer</a:t>
            </a:r>
            <a:r>
              <a:rPr lang="en-US" sz="8000" dirty="0"/>
              <a:t>, Susan </a:t>
            </a:r>
            <a:r>
              <a:rPr lang="en-US" sz="8000" dirty="0" err="1"/>
              <a:t>Spierre</a:t>
            </a:r>
            <a:r>
              <a:rPr lang="en-US" sz="8000" dirty="0"/>
              <a:t/>
            </a:r>
            <a:br>
              <a:rPr lang="en-US" sz="8000" dirty="0"/>
            </a:br>
            <a:endParaRPr lang="en-US" sz="80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600" i="1" dirty="0" smtClean="0"/>
          </a:p>
        </p:txBody>
      </p:sp>
      <p:pic>
        <p:nvPicPr>
          <p:cNvPr id="11269" name="Picture 4" descr="Obverse Side of the Great Seal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315200" y="76200"/>
            <a:ext cx="1616075" cy="1616075"/>
          </a:xfr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Theissen Emission Reduction Role Play Exercise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Obverse Side of the Great Se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0"/>
            <a:ext cx="1385888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 descr="MCj0301390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1371600"/>
            <a:ext cx="2743200" cy="17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MCj0231077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3627437"/>
            <a:ext cx="3738563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984250" y="3100388"/>
            <a:ext cx="71612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Showcard Gothic" pitchFamily="82" charset="0"/>
              </a:rPr>
              <a:t>The U.S. Congressional subcommittee</a:t>
            </a:r>
          </a:p>
          <a:p>
            <a:r>
              <a:rPr lang="en-US" sz="2800" dirty="0">
                <a:latin typeface="Showcard Gothic" pitchFamily="82" charset="0"/>
              </a:rPr>
              <a:t>On climate Change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990600" y="1371600"/>
            <a:ext cx="7467600" cy="4800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1DB3A-C282-42DE-AF0F-9EA0B29B12B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57200" y="152400"/>
            <a:ext cx="5715000" cy="142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Maureen </a:t>
            </a:r>
            <a:r>
              <a:rPr lang="en-US" sz="2400" dirty="0" err="1"/>
              <a:t>Aylward</a:t>
            </a:r>
            <a:r>
              <a:rPr lang="en-US" sz="2400" dirty="0"/>
              <a:t>, Charlie </a:t>
            </a:r>
            <a:r>
              <a:rPr lang="en-US" sz="2400" dirty="0" err="1"/>
              <a:t>Cottingham</a:t>
            </a:r>
            <a:r>
              <a:rPr lang="en-US" sz="2400" dirty="0"/>
              <a:t>, Theresa </a:t>
            </a:r>
            <a:r>
              <a:rPr lang="en-US" sz="2400" dirty="0" err="1"/>
              <a:t>Datuin</a:t>
            </a:r>
            <a:r>
              <a:rPr lang="en-US" sz="2400" dirty="0"/>
              <a:t>, Stacy </a:t>
            </a:r>
            <a:r>
              <a:rPr lang="en-US" sz="2400" dirty="0" err="1"/>
              <a:t>DeVeau</a:t>
            </a:r>
            <a:r>
              <a:rPr lang="en-US" sz="2400" dirty="0"/>
              <a:t>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Cathy </a:t>
            </a:r>
            <a:r>
              <a:rPr lang="en-US" sz="2400" dirty="0" err="1"/>
              <a:t>Techtmann</a:t>
            </a: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C61BB0-EFFA-415B-9E4F-905291EC95F4}" type="slidenum">
              <a:rPr lang="en-US"/>
              <a:pPr/>
              <a:t>9</a:t>
            </a:fld>
            <a:endParaRPr lang="en-US"/>
          </a:p>
        </p:txBody>
      </p:sp>
      <p:pic>
        <p:nvPicPr>
          <p:cNvPr id="16387" name="Picture 2" descr="all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/>
          <a:srcRect t="13672" b="9511"/>
          <a:stretch>
            <a:fillRect/>
          </a:stretch>
        </p:blipFill>
        <p:spPr>
          <a:xfrm>
            <a:off x="1219200" y="1981200"/>
            <a:ext cx="6705600" cy="2770188"/>
          </a:xfrm>
          <a:noFill/>
          <a:ln>
            <a:solidFill>
              <a:srgbClr val="0000FF"/>
            </a:solidFill>
          </a:ln>
        </p:spPr>
      </p:pic>
      <p:sp>
        <p:nvSpPr>
          <p:cNvPr id="16388" name="Text Box 3"/>
          <p:cNvSpPr txBox="1">
            <a:spLocks noChangeArrowheads="1"/>
          </p:cNvSpPr>
          <p:nvPr/>
        </p:nvSpPr>
        <p:spPr bwMode="auto">
          <a:xfrm>
            <a:off x="0" y="4800600"/>
            <a:ext cx="8963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Copperplate Gothic Bold" pitchFamily="34" charset="0"/>
              </a:rPr>
              <a:t>The Organization of Concerned Climate Scientists</a:t>
            </a:r>
          </a:p>
        </p:txBody>
      </p:sp>
      <p:pic>
        <p:nvPicPr>
          <p:cNvPr id="16389" name="Picture 4" descr="Obverse Side of the Great Se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228600"/>
            <a:ext cx="1385888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Theissen Emission Reduction Role Play Exercise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85800" y="304800"/>
            <a:ext cx="5791200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Michael Evans, David </a:t>
            </a:r>
            <a:r>
              <a:rPr lang="en-US" sz="2400" dirty="0" err="1"/>
              <a:t>Feary</a:t>
            </a:r>
            <a:r>
              <a:rPr lang="en-US" sz="2400" dirty="0"/>
              <a:t>,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err="1" smtClean="0"/>
              <a:t>Evilina</a:t>
            </a:r>
            <a:r>
              <a:rPr lang="en-US" sz="2400" dirty="0" smtClean="0"/>
              <a:t> </a:t>
            </a:r>
            <a:r>
              <a:rPr lang="en-US" sz="2400" dirty="0" err="1"/>
              <a:t>Felicite</a:t>
            </a:r>
            <a:r>
              <a:rPr lang="en-US" sz="2400" dirty="0"/>
              <a:t>-Maurice, Gretchen Guzman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8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</TotalTime>
  <Words>727</Words>
  <Application>Microsoft Macintosh PowerPoint</Application>
  <PresentationFormat>On-screen Show (4:3)</PresentationFormat>
  <Paragraphs>122</Paragraphs>
  <Slides>18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Greenhouse Emissions Reduction  Role-Playing Exercise</vt:lpstr>
      <vt:lpstr>PowerPoint Presentation</vt:lpstr>
      <vt:lpstr>The Exercise</vt:lpstr>
      <vt:lpstr>Why role-playing?</vt:lpstr>
      <vt:lpstr>United States Convention on Climate Change</vt:lpstr>
      <vt:lpstr>Agenda</vt:lpstr>
      <vt:lpstr>The Delegations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Vote!</vt:lpstr>
      <vt:lpstr>Questions?</vt:lpstr>
      <vt:lpstr>A few tips on running the exercise</vt:lpstr>
      <vt:lpstr>Feedback from students during wrap-up session</vt:lpstr>
    </vt:vector>
  </TitlesOfParts>
  <Company>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Cooperative Learning in a Geology Class:  A Role-Playing Exercise</dc:title>
  <dc:creator>xtra-gdwilmer</dc:creator>
  <cp:lastModifiedBy>Karen Kirk</cp:lastModifiedBy>
  <cp:revision>40</cp:revision>
  <dcterms:created xsi:type="dcterms:W3CDTF">2012-04-04T16:22:22Z</dcterms:created>
  <dcterms:modified xsi:type="dcterms:W3CDTF">2012-04-05T15:02:11Z</dcterms:modified>
</cp:coreProperties>
</file>