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425" r:id="rId3"/>
    <p:sldId id="448" r:id="rId4"/>
    <p:sldId id="430" r:id="rId5"/>
    <p:sldId id="431" r:id="rId6"/>
    <p:sldId id="432" r:id="rId7"/>
    <p:sldId id="433" r:id="rId8"/>
    <p:sldId id="423" r:id="rId9"/>
    <p:sldId id="343" r:id="rId10"/>
    <p:sldId id="427" r:id="rId11"/>
    <p:sldId id="383" r:id="rId12"/>
    <p:sldId id="384" r:id="rId13"/>
    <p:sldId id="463" r:id="rId14"/>
    <p:sldId id="452" r:id="rId15"/>
    <p:sldId id="449" r:id="rId16"/>
    <p:sldId id="453" r:id="rId17"/>
    <p:sldId id="471" r:id="rId18"/>
    <p:sldId id="472" r:id="rId19"/>
    <p:sldId id="473" r:id="rId20"/>
    <p:sldId id="454" r:id="rId21"/>
    <p:sldId id="458" r:id="rId22"/>
    <p:sldId id="457" r:id="rId23"/>
    <p:sldId id="474" r:id="rId24"/>
    <p:sldId id="389" r:id="rId25"/>
    <p:sldId id="391" r:id="rId26"/>
    <p:sldId id="408" r:id="rId27"/>
    <p:sldId id="434" r:id="rId28"/>
    <p:sldId id="401" r:id="rId29"/>
    <p:sldId id="459" r:id="rId30"/>
    <p:sldId id="428" r:id="rId31"/>
    <p:sldId id="460" r:id="rId32"/>
    <p:sldId id="429" r:id="rId33"/>
    <p:sldId id="461" r:id="rId34"/>
    <p:sldId id="435" r:id="rId35"/>
    <p:sldId id="462" r:id="rId36"/>
    <p:sldId id="436" r:id="rId37"/>
    <p:sldId id="440" r:id="rId38"/>
    <p:sldId id="441" r:id="rId39"/>
    <p:sldId id="443" r:id="rId40"/>
    <p:sldId id="466" r:id="rId41"/>
    <p:sldId id="464" r:id="rId42"/>
    <p:sldId id="468" r:id="rId43"/>
    <p:sldId id="469" r:id="rId44"/>
    <p:sldId id="470" r:id="rId45"/>
    <p:sldId id="467" r:id="rId46"/>
    <p:sldId id="44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3"/>
    <a:srgbClr val="717074"/>
    <a:srgbClr val="F08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7" autoAdjust="0"/>
    <p:restoredTop sz="97279" autoAdjust="0"/>
  </p:normalViewPr>
  <p:slideViewPr>
    <p:cSldViewPr snapToGrid="0" snapToObjects="1">
      <p:cViewPr varScale="1">
        <p:scale>
          <a:sx n="122" d="100"/>
          <a:sy n="122" d="100"/>
        </p:scale>
        <p:origin x="-1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A1D3A-E01D-2B44-A17F-B619067782F1}" type="datetimeFigureOut">
              <a:rPr lang="en-US" smtClean="0"/>
              <a:t>4/5/12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AE76-73FB-D440-8F71-CFC53CDB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412824-2408-704B-8E67-9DC7542C8E13}" type="slidenum">
              <a:rPr lang="en-AU" sz="1200">
                <a:latin typeface="Calibri" charset="0"/>
              </a:rPr>
              <a:pPr algn="r" eaLnBrk="1" hangingPunct="1"/>
              <a:t>38</a:t>
            </a:fld>
            <a:endParaRPr lang="en-A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412824-2408-704B-8E67-9DC7542C8E13}" type="slidenum">
              <a:rPr lang="en-AU" sz="1200">
                <a:latin typeface="Calibri" charset="0"/>
              </a:rPr>
              <a:pPr algn="r" eaLnBrk="1" hangingPunct="1"/>
              <a:t>39</a:t>
            </a:fld>
            <a:endParaRPr lang="en-AU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7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9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FB81-1F33-6242-9062-C9C6911F87C3}" type="datetimeFigureOut">
              <a:rPr lang="en-US" smtClean="0"/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Relationship Id="rId3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ciq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312" y="5885598"/>
            <a:ext cx="3297936" cy="5242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9704" y="5662987"/>
            <a:ext cx="8211544" cy="0"/>
          </a:xfrm>
          <a:prstGeom prst="line">
            <a:avLst/>
          </a:prstGeom>
          <a:ln w="12700">
            <a:solidFill>
              <a:srgbClr val="F08B1D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MeetingTheChalle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4" y="5996216"/>
            <a:ext cx="1524000" cy="396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32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1398" y="3501610"/>
            <a:ext cx="800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08B1D"/>
                </a:solidFill>
                <a:latin typeface="Arial"/>
                <a:cs typeface="Arial"/>
              </a:rPr>
              <a:t>Myth Debunking</a:t>
            </a:r>
            <a:endParaRPr lang="en-US" sz="3600" b="1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934" y="4075990"/>
            <a:ext cx="412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17074"/>
                </a:solidFill>
                <a:latin typeface="Arial"/>
                <a:cs typeface="Arial"/>
              </a:rPr>
              <a:t>John Cook</a:t>
            </a:r>
            <a:endParaRPr lang="en-US" sz="2400" b="1" dirty="0">
              <a:solidFill>
                <a:srgbClr val="717074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894" y="5052195"/>
            <a:ext cx="5715472" cy="664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baseline="30000" dirty="0" smtClean="0">
                <a:solidFill>
                  <a:srgbClr val="717074"/>
                </a:solidFill>
                <a:latin typeface="Arial"/>
                <a:cs typeface="Arial"/>
              </a:rPr>
              <a:t>Climate Literacy and Environmental Awareness Network</a:t>
            </a:r>
            <a:endParaRPr lang="en-US" sz="2600" baseline="30000" dirty="0">
              <a:solidFill>
                <a:srgbClr val="717074"/>
              </a:solidFill>
              <a:latin typeface="Arial"/>
              <a:cs typeface="Arial"/>
            </a:endParaRPr>
          </a:p>
          <a:p>
            <a:r>
              <a:rPr lang="en-US" sz="2600" baseline="30000" dirty="0" smtClean="0">
                <a:solidFill>
                  <a:srgbClr val="717074"/>
                </a:solidFill>
                <a:latin typeface="Arial"/>
                <a:cs typeface="Arial"/>
              </a:rPr>
              <a:t>Date: 4 April 2012</a:t>
            </a:r>
            <a:endParaRPr lang="en-US" sz="2600" baseline="30000" dirty="0">
              <a:solidFill>
                <a:srgbClr val="7170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0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pic>
        <p:nvPicPr>
          <p:cNvPr id="9" name="Picture 3" descr="Flu_My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31" y="502992"/>
            <a:ext cx="4559641" cy="59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67472" y="328194"/>
            <a:ext cx="407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Familiarity </a:t>
            </a:r>
            <a:b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547896" y="1761086"/>
            <a:ext cx="3596104" cy="3293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Debunking a myth can reinforce the myth in people’s </a:t>
            </a:r>
            <a:r>
              <a:rPr lang="en-AU" dirty="0">
                <a:solidFill>
                  <a:schemeClr val="bg1"/>
                </a:solidFill>
              </a:rPr>
              <a:t>minds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(Schwarz et al </a:t>
            </a:r>
            <a:r>
              <a:rPr lang="en-AU" sz="2400" dirty="0" smtClean="0">
                <a:solidFill>
                  <a:schemeClr val="bg1"/>
                </a:solidFill>
              </a:rPr>
              <a:t>2007)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4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Familiarity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5" name="Picture 4" descr="mythvsfac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9" y="1734585"/>
            <a:ext cx="8618308" cy="34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Familiarity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2" name="Picture 1" descr="mythvsfact2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9" y="1734198"/>
            <a:ext cx="8709287" cy="34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164412" y="173698"/>
            <a:ext cx="3236273" cy="206091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04923" y="308019"/>
            <a:ext cx="2735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Danger, 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Will Robinson!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Approaching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myth!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32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Overkill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5" name="Picture 4" descr="overkill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7" y="1406242"/>
            <a:ext cx="8020870" cy="3139842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19697" y="4923011"/>
            <a:ext cx="7716530" cy="152505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A simple myth is more cognitively attractive than an over-complicated </a:t>
            </a:r>
            <a:r>
              <a:rPr lang="en-AU" dirty="0">
                <a:solidFill>
                  <a:schemeClr val="bg1"/>
                </a:solidFill>
              </a:rPr>
              <a:t>correction </a:t>
            </a: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sz="2400" dirty="0" smtClean="0">
                <a:solidFill>
                  <a:schemeClr val="bg1"/>
                </a:solidFill>
              </a:rPr>
              <a:t>(</a:t>
            </a:r>
            <a:r>
              <a:rPr lang="en-AU" sz="2400" dirty="0">
                <a:solidFill>
                  <a:schemeClr val="bg1"/>
                </a:solidFill>
              </a:rPr>
              <a:t>Schwarz et al 2007)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Overkill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2" name="Picture 1" descr="overkill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0" y="1398445"/>
            <a:ext cx="8040787" cy="314763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697" y="4923011"/>
            <a:ext cx="7716530" cy="152505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A simple myth is more cognitively attractive than an over-complicated </a:t>
            </a:r>
            <a:r>
              <a:rPr lang="en-AU" dirty="0">
                <a:solidFill>
                  <a:schemeClr val="bg1"/>
                </a:solidFill>
              </a:rPr>
              <a:t>correction </a:t>
            </a: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sz="2400" dirty="0" smtClean="0">
                <a:solidFill>
                  <a:schemeClr val="bg1"/>
                </a:solidFill>
              </a:rPr>
              <a:t>(</a:t>
            </a:r>
            <a:r>
              <a:rPr lang="en-AU" sz="2400" dirty="0">
                <a:solidFill>
                  <a:schemeClr val="bg1"/>
                </a:solidFill>
              </a:rPr>
              <a:t>Schwarz et al 2007)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8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8920" y="1622021"/>
            <a:ext cx="54467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“I didn’t have time </a:t>
            </a:r>
            <a:b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to write a short letter, </a:t>
            </a:r>
            <a:b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so I wrote a long one instead.”</a:t>
            </a:r>
            <a:endParaRPr lang="en-US" sz="4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998" y="4082720"/>
            <a:ext cx="1615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MARK TWAIN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71" y="1700372"/>
            <a:ext cx="1481314" cy="23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62585" y="1188043"/>
            <a:ext cx="6945492" cy="94122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Issues that tie in with worldviews and sense of identity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Worldview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52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62585" y="1188043"/>
            <a:ext cx="6945492" cy="94122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Issues that tie in with worldviews and sense of identity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62586" y="2442642"/>
            <a:ext cx="7913642" cy="160645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Republicans who believed Saddam Hussein was linked to 9/11 were shown evidence that there was no link (Prasad et al 2009)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Worldview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89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62585" y="1188043"/>
            <a:ext cx="6945492" cy="94122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Issues that tie in with worldviews and sense of identity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62586" y="2442642"/>
            <a:ext cx="7913642" cy="160645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Republicans who believed Saddam Hussein was linked to 9/11 were shown evidence that there was no link (Prasad et al 2009)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Worldview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62586" y="4273751"/>
            <a:ext cx="8281414" cy="63839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Only 2% consciously changed their mind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S_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62585" y="5141773"/>
            <a:ext cx="7252715" cy="130602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Attitude bolstering: bring supporting facts to mind, ignoring contrary facts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62585" y="1188043"/>
            <a:ext cx="6945492" cy="94122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Issues that tie in with worldviews and sense of identity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62586" y="2442642"/>
            <a:ext cx="7913642" cy="160645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Republicans who believed Saddam Hussein was linked to 9/11 were shown evidence that there was no link (Prasad et al 2009)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Worldview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62586" y="4273751"/>
            <a:ext cx="8281414" cy="63839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Only 2% consciously changed their mind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4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Worldview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62585" y="1514993"/>
            <a:ext cx="7820399" cy="18047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Strongest among those fixed in their views. Efforts best targeted </a:t>
            </a:r>
            <a:r>
              <a:rPr lang="en-AU" dirty="0">
                <a:solidFill>
                  <a:schemeClr val="bg1"/>
                </a:solidFill>
                <a:latin typeface="Arial"/>
                <a:cs typeface="Arial"/>
              </a:rPr>
              <a:t>towards </a:t>
            </a: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undecided majority</a:t>
            </a:r>
            <a:endParaRPr lang="en-AU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97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89" y="455139"/>
            <a:ext cx="5397861" cy="59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Worldview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62585" y="1514993"/>
            <a:ext cx="7820399" cy="404308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Strongest among those fixed in their views. Efforts best targeted </a:t>
            </a:r>
            <a:r>
              <a:rPr lang="en-AU" dirty="0">
                <a:solidFill>
                  <a:schemeClr val="bg1"/>
                </a:solidFill>
                <a:latin typeface="Arial"/>
                <a:cs typeface="Arial"/>
              </a:rPr>
              <a:t>towards </a:t>
            </a: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undecided majority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latin typeface="Arial"/>
                <a:cs typeface="Arial"/>
              </a:rPr>
              <a:t>Messages can be framed to </a:t>
            </a: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affirm </a:t>
            </a:r>
            <a:r>
              <a:rPr lang="en-AU" dirty="0">
                <a:solidFill>
                  <a:schemeClr val="bg1"/>
                </a:solidFill>
                <a:latin typeface="Arial"/>
                <a:cs typeface="Arial"/>
              </a:rPr>
              <a:t>worldview. Conservatives accepted climate science with nuclear </a:t>
            </a: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power</a:t>
            </a:r>
            <a:b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AU" dirty="0" err="1">
                <a:solidFill>
                  <a:schemeClr val="bg1"/>
                </a:solidFill>
                <a:latin typeface="Arial"/>
                <a:cs typeface="Arial"/>
              </a:rPr>
              <a:t>Kahan</a:t>
            </a:r>
            <a:r>
              <a:rPr lang="en-AU" dirty="0">
                <a:solidFill>
                  <a:schemeClr val="bg1"/>
                </a:solidFill>
                <a:latin typeface="Arial"/>
                <a:cs typeface="Arial"/>
              </a:rPr>
              <a:t> et al 2007)</a:t>
            </a:r>
          </a:p>
          <a:p>
            <a:endParaRPr lang="en-AU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74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135" y="0"/>
            <a:ext cx="1024246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82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Another psychological pitfall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08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Create a Gap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2" name="Picture 1" descr="gap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84" y="1496405"/>
            <a:ext cx="5519867" cy="39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5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Fill the Gap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6" name="Picture 5" descr="gap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1" y="1496405"/>
            <a:ext cx="5792147" cy="39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05132" y="2301191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6853" y="2301191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Elements to an Effective Debunking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2476" y="2674059"/>
            <a:ext cx="2571232" cy="115087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Create a gap with the facts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97800" y="2472498"/>
            <a:ext cx="2937174" cy="146524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Fill the gap with an alternative explanation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  <a:endCxn id="9" idx="1"/>
          </p:cNvCxnSpPr>
          <p:nvPr/>
        </p:nvCxnSpPr>
        <p:spPr>
          <a:xfrm>
            <a:off x="4125589" y="3269454"/>
            <a:ext cx="77954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5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pic>
        <p:nvPicPr>
          <p:cNvPr id="2" name="Picture 1" descr="made-to-s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4"/>
            <a:ext cx="4564665" cy="60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1400" y="2268495"/>
            <a:ext cx="3566008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“Fight sticky ideas with stickier ideas.”</a:t>
            </a:r>
          </a:p>
        </p:txBody>
      </p:sp>
      <p:pic>
        <p:nvPicPr>
          <p:cNvPr id="2" name="Picture 1" descr="made-to-s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4"/>
            <a:ext cx="4564665" cy="60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3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ti-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2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4665" y="328194"/>
            <a:ext cx="457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Curiosity Gap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10" name="Picture 9" descr="made-to-s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4"/>
            <a:ext cx="4564665" cy="60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90251" y="1501953"/>
            <a:ext cx="2925049" cy="40131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Generate curiosity by opening gaps in their knowledge then filling those gaps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" name="Picture 9" descr="made-to-s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4"/>
            <a:ext cx="4564665" cy="6086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4665" y="328194"/>
            <a:ext cx="457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Curiosity Gap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38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81017" y="1114943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738" y="1114943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Debunking Method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>
            <a:off x="4201474" y="2083206"/>
            <a:ext cx="77954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62476" y="1503302"/>
            <a:ext cx="2571232" cy="115087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Create a gap with the facts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197800" y="1301741"/>
            <a:ext cx="2937174" cy="146524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Fill the gap with an alternative explanation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2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87963" y="4162037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81017" y="1114943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738" y="1114943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684" y="4162037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Debunking Method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23098" y="4354756"/>
            <a:ext cx="2486050" cy="164611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Create a gap to generate curiosity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434496" y="4353255"/>
            <a:ext cx="2547804" cy="153112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Fill the gap with answers to questions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>
            <a:off x="4201474" y="2083206"/>
            <a:ext cx="77954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6" idx="3"/>
            <a:endCxn id="15" idx="1"/>
          </p:cNvCxnSpPr>
          <p:nvPr/>
        </p:nvCxnSpPr>
        <p:spPr>
          <a:xfrm>
            <a:off x="4208420" y="5130300"/>
            <a:ext cx="77954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41263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Generating Curiosity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62476" y="1507770"/>
            <a:ext cx="2571232" cy="115087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Create a gap with the facts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197800" y="1306209"/>
            <a:ext cx="2937174" cy="146524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Fill the gap with an alternative explanation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8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Case Studies of Debunking in Classroom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78375" y="1399397"/>
            <a:ext cx="8298439" cy="202095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AU" sz="3000" dirty="0" err="1" smtClean="0">
                <a:solidFill>
                  <a:schemeClr val="bg1"/>
                </a:solidFill>
                <a:latin typeface="Arial"/>
                <a:cs typeface="Arial"/>
              </a:rPr>
              <a:t>Agnotology</a:t>
            </a:r>
            <a:r>
              <a:rPr lang="en-AU" sz="3000" dirty="0" smtClean="0">
                <a:solidFill>
                  <a:schemeClr val="bg1"/>
                </a:solidFill>
                <a:latin typeface="Arial"/>
                <a:cs typeface="Arial"/>
              </a:rPr>
              <a:t> as a Teaching Tool: Learning Climate Science by Studying Misinformation”</a:t>
            </a: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2400" dirty="0" smtClean="0">
                <a:solidFill>
                  <a:schemeClr val="bg1"/>
                </a:solidFill>
                <a:latin typeface="Arial"/>
                <a:cs typeface="Arial"/>
              </a:rPr>
              <a:t>(Bedford 2010)</a:t>
            </a:r>
            <a:endParaRPr lang="en-AU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34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Case Studies of debunking in classroom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78375" y="3161368"/>
            <a:ext cx="7632051" cy="262305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 smtClean="0">
                <a:solidFill>
                  <a:schemeClr val="bg1"/>
                </a:solidFill>
                <a:latin typeface="Arial"/>
                <a:cs typeface="Arial"/>
              </a:rPr>
              <a:t>“The Effect of Refuting Misconceptions in the Introductory Psychology Class”</a:t>
            </a:r>
            <a:br>
              <a:rPr lang="en-AU" sz="3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2600" dirty="0" smtClean="0">
                <a:solidFill>
                  <a:schemeClr val="bg1"/>
                </a:solidFill>
                <a:latin typeface="Arial"/>
                <a:cs typeface="Arial"/>
              </a:rPr>
              <a:t>(Kowalski &amp; Taylor 2009)</a:t>
            </a:r>
            <a:endParaRPr lang="en-AU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8375" y="1399397"/>
            <a:ext cx="8298439" cy="202095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AU" sz="3000" dirty="0" err="1" smtClean="0">
                <a:solidFill>
                  <a:schemeClr val="bg1"/>
                </a:solidFill>
                <a:latin typeface="Arial"/>
                <a:cs typeface="Arial"/>
              </a:rPr>
              <a:t>Agnotology</a:t>
            </a:r>
            <a:r>
              <a:rPr lang="en-AU" sz="3000" dirty="0" smtClean="0">
                <a:solidFill>
                  <a:schemeClr val="bg1"/>
                </a:solidFill>
                <a:latin typeface="Arial"/>
                <a:cs typeface="Arial"/>
              </a:rPr>
              <a:t> as a Teaching Tool: Learning Climate Science by Studying Misinformation”</a:t>
            </a:r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2400" dirty="0" smtClean="0">
                <a:solidFill>
                  <a:schemeClr val="bg1"/>
                </a:solidFill>
                <a:latin typeface="Arial"/>
                <a:cs typeface="Arial"/>
              </a:rPr>
              <a:t>(Bedford 2010)</a:t>
            </a:r>
            <a:endParaRPr lang="en-AU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71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pic>
        <p:nvPicPr>
          <p:cNvPr id="6" name="Picture 5" descr="Kowalski_Refutatio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8" y="606170"/>
            <a:ext cx="8287182" cy="49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443" y="1625357"/>
            <a:ext cx="5156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“…the earth quit warming and now we may be in a cooling cycle.”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71" y="1710178"/>
            <a:ext cx="1491163" cy="2236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706" y="4044995"/>
            <a:ext cx="1768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DANA ROHRABACHER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Example of a Debunking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24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rch_2011_Total_Heat_Cont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_vs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2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pic>
        <p:nvPicPr>
          <p:cNvPr id="4" name="Picture 10" descr="iPho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538" y="414814"/>
            <a:ext cx="3224314" cy="60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5526" y="6045269"/>
            <a:ext cx="238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8B1D"/>
                </a:solidFill>
                <a:latin typeface="Arial"/>
                <a:cs typeface="Arial"/>
              </a:rPr>
              <a:t>http://</a:t>
            </a:r>
            <a:r>
              <a:rPr lang="en-US" sz="2000" dirty="0" err="1" smtClean="0">
                <a:solidFill>
                  <a:srgbClr val="F08B1D"/>
                </a:solidFill>
                <a:latin typeface="Arial"/>
                <a:cs typeface="Arial"/>
              </a:rPr>
              <a:t>sks.to</a:t>
            </a:r>
            <a:r>
              <a:rPr lang="en-US" sz="2000" dirty="0" smtClean="0">
                <a:solidFill>
                  <a:srgbClr val="F08B1D"/>
                </a:solidFill>
                <a:latin typeface="Arial"/>
                <a:cs typeface="Arial"/>
              </a:rPr>
              <a:t>/</a:t>
            </a:r>
            <a:r>
              <a:rPr lang="en-US" sz="2000" dirty="0" err="1" smtClean="0">
                <a:solidFill>
                  <a:srgbClr val="F08B1D"/>
                </a:solidFill>
                <a:latin typeface="Arial"/>
                <a:cs typeface="Arial"/>
              </a:rPr>
              <a:t>iphone</a:t>
            </a:r>
            <a:endParaRPr lang="en-US" sz="20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07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579633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719" y="0"/>
            <a:ext cx="1693485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Core Fact</a:t>
            </a:r>
            <a:endParaRPr lang="en-AU" sz="28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59199" y="16167"/>
            <a:ext cx="2791293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Explicit Warning</a:t>
            </a:r>
            <a:endParaRPr lang="en-AU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47" y="3507050"/>
            <a:ext cx="1043592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Myth</a:t>
            </a:r>
            <a:endParaRPr lang="en-AU" sz="2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846625" y="3502400"/>
            <a:ext cx="1999172" cy="117867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Alternative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Explanation</a:t>
            </a:r>
            <a:endParaRPr lang="en-AU" sz="2800" dirty="0"/>
          </a:p>
        </p:txBody>
      </p:sp>
      <p:sp>
        <p:nvSpPr>
          <p:cNvPr id="16" name="Rectangle 15"/>
          <p:cNvSpPr/>
          <p:nvPr/>
        </p:nvSpPr>
        <p:spPr>
          <a:xfrm>
            <a:off x="-1" y="3502400"/>
            <a:ext cx="5796334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6333" y="0"/>
            <a:ext cx="334766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6333" y="3502400"/>
            <a:ext cx="3347666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579633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719" y="0"/>
            <a:ext cx="1693485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Core Fact</a:t>
            </a:r>
            <a:endParaRPr lang="en-AU" sz="2800" dirty="0"/>
          </a:p>
        </p:txBody>
      </p:sp>
      <p:pic>
        <p:nvPicPr>
          <p:cNvPr id="6" name="Picture 5" descr="Church_2011_Total_Heat_Con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3" y="497326"/>
            <a:ext cx="3863843" cy="289788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084" y="544309"/>
            <a:ext cx="1420003" cy="267484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Our planet is building up heat at a rate of 2 Hiroshima bombs per second.</a:t>
            </a:r>
            <a:endParaRPr lang="en-AU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59199" y="16167"/>
            <a:ext cx="2791293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Explicit Warning</a:t>
            </a:r>
            <a:endParaRPr lang="en-AU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47" y="3507050"/>
            <a:ext cx="1043592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Myth</a:t>
            </a:r>
            <a:endParaRPr lang="en-AU" sz="2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846625" y="3502400"/>
            <a:ext cx="1999172" cy="117867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Alternative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Explanation</a:t>
            </a:r>
            <a:endParaRPr lang="en-AU" sz="2800" dirty="0"/>
          </a:p>
        </p:txBody>
      </p:sp>
      <p:sp>
        <p:nvSpPr>
          <p:cNvPr id="16" name="Rectangle 15"/>
          <p:cNvSpPr/>
          <p:nvPr/>
        </p:nvSpPr>
        <p:spPr>
          <a:xfrm>
            <a:off x="-1" y="3502400"/>
            <a:ext cx="5796334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6333" y="0"/>
            <a:ext cx="334766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6333" y="3502400"/>
            <a:ext cx="3347666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579633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719" y="0"/>
            <a:ext cx="1693485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Core Fact</a:t>
            </a:r>
            <a:endParaRPr lang="en-AU" sz="2800" dirty="0"/>
          </a:p>
        </p:txBody>
      </p:sp>
      <p:pic>
        <p:nvPicPr>
          <p:cNvPr id="6" name="Picture 5" descr="Church_2011_Total_Heat_Con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3" y="497326"/>
            <a:ext cx="3863843" cy="289788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084" y="544309"/>
            <a:ext cx="1420003" cy="267484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Our planet is building up heat at a rate of 2 Hiroshima bombs per second.</a:t>
            </a:r>
            <a:endParaRPr lang="en-AU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59199" y="16167"/>
            <a:ext cx="2791293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Explicit Warning</a:t>
            </a:r>
            <a:endParaRPr lang="en-AU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47" y="3507050"/>
            <a:ext cx="1043592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Myth</a:t>
            </a:r>
            <a:endParaRPr lang="en-AU" sz="2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846625" y="3502400"/>
            <a:ext cx="1999172" cy="117867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Alternative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Explanation</a:t>
            </a:r>
            <a:endParaRPr lang="en-AU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896923" y="603593"/>
            <a:ext cx="2926927" cy="241436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The cooling myth focuses on a small piece of the puzzle while ignoring the full picture</a:t>
            </a:r>
            <a:endParaRPr lang="en-AU" sz="2000" dirty="0"/>
          </a:p>
        </p:txBody>
      </p:sp>
      <p:sp>
        <p:nvSpPr>
          <p:cNvPr id="16" name="Rectangle 15"/>
          <p:cNvSpPr/>
          <p:nvPr/>
        </p:nvSpPr>
        <p:spPr>
          <a:xfrm>
            <a:off x="-1" y="3502400"/>
            <a:ext cx="5796334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6333" y="0"/>
            <a:ext cx="334766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6333" y="3502400"/>
            <a:ext cx="3347666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579633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719" y="0"/>
            <a:ext cx="1693485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Core Fact</a:t>
            </a:r>
            <a:endParaRPr lang="en-AU" sz="2800" dirty="0"/>
          </a:p>
        </p:txBody>
      </p:sp>
      <p:pic>
        <p:nvPicPr>
          <p:cNvPr id="6" name="Picture 5" descr="Church_2011_Total_Heat_Con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3" y="497326"/>
            <a:ext cx="3863843" cy="289788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084" y="544309"/>
            <a:ext cx="1420003" cy="267484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Our planet is building up heat at a rate of 2 Hiroshima bombs per second.</a:t>
            </a:r>
            <a:endParaRPr lang="en-AU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59199" y="16167"/>
            <a:ext cx="2791293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Explicit Warning</a:t>
            </a:r>
            <a:endParaRPr lang="en-AU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47" y="3507050"/>
            <a:ext cx="1043592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Myth</a:t>
            </a:r>
            <a:endParaRPr lang="en-AU" sz="2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846625" y="3502400"/>
            <a:ext cx="1999172" cy="117867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Alternative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Explanation</a:t>
            </a:r>
            <a:endParaRPr lang="en-AU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896923" y="603593"/>
            <a:ext cx="2926927" cy="241436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The cooling myth focuses on a small piece of the puzzle while ignoring the full picture</a:t>
            </a:r>
            <a:endParaRPr lang="en-AU" sz="20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938" y="4144776"/>
            <a:ext cx="1608603" cy="271322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Short periods where global temperatures cooled slightly prove global warming has stopped.</a:t>
            </a:r>
            <a:endParaRPr lang="en-AU" sz="2000" dirty="0"/>
          </a:p>
        </p:txBody>
      </p:sp>
      <p:pic>
        <p:nvPicPr>
          <p:cNvPr id="14" name="Picture 13" descr="Heat_vs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3" y="4195077"/>
            <a:ext cx="3878025" cy="24935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" y="3502400"/>
            <a:ext cx="5796334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6333" y="0"/>
            <a:ext cx="334766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6333" y="3502400"/>
            <a:ext cx="3347666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579633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719" y="0"/>
            <a:ext cx="1693485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Core Fact</a:t>
            </a:r>
            <a:endParaRPr lang="en-AU" sz="2800" dirty="0"/>
          </a:p>
        </p:txBody>
      </p:sp>
      <p:pic>
        <p:nvPicPr>
          <p:cNvPr id="6" name="Picture 5" descr="Church_2011_Total_Heat_Con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3" y="497326"/>
            <a:ext cx="3863843" cy="289788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084" y="544309"/>
            <a:ext cx="1420003" cy="267484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Our planet is building up heat at a rate of 2 Hiroshima bombs per second.</a:t>
            </a:r>
            <a:endParaRPr lang="en-AU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59199" y="16167"/>
            <a:ext cx="2791293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Explicit Warning</a:t>
            </a:r>
            <a:endParaRPr lang="en-AU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47" y="3507050"/>
            <a:ext cx="1043592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Myth</a:t>
            </a:r>
            <a:endParaRPr lang="en-AU" sz="2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846625" y="3502400"/>
            <a:ext cx="1999172" cy="117867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Alternative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Explanation</a:t>
            </a:r>
            <a:endParaRPr lang="en-AU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896923" y="603593"/>
            <a:ext cx="2926927" cy="241436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The cooling myth focuses on a small piece of the puzzle while ignoring the full picture</a:t>
            </a:r>
            <a:endParaRPr lang="en-AU" sz="20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938" y="4144776"/>
            <a:ext cx="1608603" cy="271322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Short periods where global temperatures cooled slightly prove global warming has stopped.</a:t>
            </a:r>
            <a:endParaRPr lang="en-AU" sz="2000" dirty="0"/>
          </a:p>
        </p:txBody>
      </p:sp>
      <p:pic>
        <p:nvPicPr>
          <p:cNvPr id="14" name="Picture 13" descr="Heat_vs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3" y="4195077"/>
            <a:ext cx="3878025" cy="24935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" y="3502400"/>
            <a:ext cx="5796334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6333" y="0"/>
            <a:ext cx="334766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6333" y="3502400"/>
            <a:ext cx="3347666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859199" y="4552090"/>
            <a:ext cx="3178763" cy="142986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Surface temperature jumps up and down because heat sloshes around between the ocean and atmosphere.</a:t>
            </a:r>
            <a:endParaRPr lang="en-AU" sz="200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859199" y="5981958"/>
            <a:ext cx="3178763" cy="81757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Nevertheless, the planet continues to build up heat.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1202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579633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719" y="0"/>
            <a:ext cx="1693485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Core Fact</a:t>
            </a:r>
            <a:endParaRPr lang="en-AU" sz="28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59199" y="16167"/>
            <a:ext cx="2791293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Explicit Warning</a:t>
            </a:r>
            <a:endParaRPr lang="en-AU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47" y="3507050"/>
            <a:ext cx="1043592" cy="6377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Myth</a:t>
            </a:r>
            <a:endParaRPr lang="en-AU" sz="2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846625" y="3502400"/>
            <a:ext cx="1999172" cy="117867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Alternative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800" dirty="0" smtClean="0"/>
              <a:t>Explanation</a:t>
            </a:r>
            <a:endParaRPr lang="en-AU" sz="2800" dirty="0"/>
          </a:p>
        </p:txBody>
      </p:sp>
      <p:sp>
        <p:nvSpPr>
          <p:cNvPr id="16" name="Rectangle 15"/>
          <p:cNvSpPr/>
          <p:nvPr/>
        </p:nvSpPr>
        <p:spPr>
          <a:xfrm>
            <a:off x="-1" y="3502400"/>
            <a:ext cx="5796334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6333" y="0"/>
            <a:ext cx="3347665" cy="35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6333" y="3502400"/>
            <a:ext cx="3347666" cy="335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bh_lar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5" y="1119158"/>
            <a:ext cx="3649900" cy="516825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6634" y="537148"/>
            <a:ext cx="3649901" cy="67761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800" dirty="0" smtClean="0">
                <a:solidFill>
                  <a:schemeClr val="bg1"/>
                </a:solidFill>
              </a:rPr>
              <a:t>http://</a:t>
            </a:r>
            <a:r>
              <a:rPr lang="en-AU" sz="2800" dirty="0" err="1" smtClean="0">
                <a:solidFill>
                  <a:schemeClr val="bg1"/>
                </a:solidFill>
              </a:rPr>
              <a:t>sks.to</a:t>
            </a:r>
            <a:r>
              <a:rPr lang="en-AU" sz="2800" dirty="0" smtClean="0">
                <a:solidFill>
                  <a:schemeClr val="bg1"/>
                </a:solidFill>
              </a:rPr>
              <a:t>/debunk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6" name="Picture 6" descr="Guide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40" y="1119158"/>
            <a:ext cx="3659070" cy="51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08909" y="537148"/>
            <a:ext cx="3649901" cy="67761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800" dirty="0" smtClean="0">
                <a:solidFill>
                  <a:schemeClr val="bg1"/>
                </a:solidFill>
              </a:rPr>
              <a:t>http://</a:t>
            </a:r>
            <a:r>
              <a:rPr lang="en-AU" sz="2800" dirty="0" err="1" smtClean="0">
                <a:solidFill>
                  <a:schemeClr val="bg1"/>
                </a:solidFill>
              </a:rPr>
              <a:t>sks.to</a:t>
            </a:r>
            <a:r>
              <a:rPr lang="en-AU" sz="2800" dirty="0" smtClean="0">
                <a:solidFill>
                  <a:schemeClr val="bg1"/>
                </a:solidFill>
              </a:rPr>
              <a:t>/guide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1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_search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538" y="414814"/>
            <a:ext cx="3226112" cy="6061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5526" y="6045269"/>
            <a:ext cx="238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8B1D"/>
                </a:solidFill>
                <a:latin typeface="Arial"/>
                <a:cs typeface="Arial"/>
              </a:rPr>
              <a:t>http://</a:t>
            </a:r>
            <a:r>
              <a:rPr lang="en-US" sz="2000" dirty="0" err="1" smtClean="0">
                <a:solidFill>
                  <a:srgbClr val="F08B1D"/>
                </a:solidFill>
                <a:latin typeface="Arial"/>
                <a:cs typeface="Arial"/>
              </a:rPr>
              <a:t>sks.to</a:t>
            </a:r>
            <a:r>
              <a:rPr lang="en-US" sz="2000" dirty="0" smtClean="0">
                <a:solidFill>
                  <a:srgbClr val="F08B1D"/>
                </a:solidFill>
                <a:latin typeface="Arial"/>
                <a:cs typeface="Arial"/>
              </a:rPr>
              <a:t>/</a:t>
            </a:r>
            <a:r>
              <a:rPr lang="en-US" sz="2000" dirty="0" err="1" smtClean="0">
                <a:solidFill>
                  <a:srgbClr val="F08B1D"/>
                </a:solidFill>
                <a:latin typeface="Arial"/>
                <a:cs typeface="Arial"/>
              </a:rPr>
              <a:t>iphone</a:t>
            </a:r>
            <a:endParaRPr lang="en-US" sz="20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3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hone_su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538" y="414814"/>
            <a:ext cx="3226112" cy="6061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5526" y="6045269"/>
            <a:ext cx="238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8B1D"/>
                </a:solidFill>
                <a:latin typeface="Arial"/>
                <a:cs typeface="Arial"/>
              </a:rPr>
              <a:t>http://</a:t>
            </a:r>
            <a:r>
              <a:rPr lang="en-US" sz="2000" dirty="0" err="1" smtClean="0">
                <a:solidFill>
                  <a:srgbClr val="F08B1D"/>
                </a:solidFill>
                <a:latin typeface="Arial"/>
                <a:cs typeface="Arial"/>
              </a:rPr>
              <a:t>sks.to</a:t>
            </a:r>
            <a:r>
              <a:rPr lang="en-US" sz="2000" dirty="0" smtClean="0">
                <a:solidFill>
                  <a:srgbClr val="F08B1D"/>
                </a:solidFill>
                <a:latin typeface="Arial"/>
                <a:cs typeface="Arial"/>
              </a:rPr>
              <a:t>/</a:t>
            </a:r>
            <a:r>
              <a:rPr lang="en-US" sz="2000" dirty="0" err="1" smtClean="0">
                <a:solidFill>
                  <a:srgbClr val="F08B1D"/>
                </a:solidFill>
                <a:latin typeface="Arial"/>
                <a:cs typeface="Arial"/>
              </a:rPr>
              <a:t>iphone</a:t>
            </a:r>
            <a:endParaRPr lang="en-US" sz="20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4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pic>
        <p:nvPicPr>
          <p:cNvPr id="2" name="Picture 1" descr="iPhone_pic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96" y="1356109"/>
            <a:ext cx="7368526" cy="3921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5526" y="6045269"/>
            <a:ext cx="238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8B1D"/>
                </a:solidFill>
                <a:latin typeface="Arial"/>
                <a:cs typeface="Arial"/>
              </a:rPr>
              <a:t>http://</a:t>
            </a:r>
            <a:r>
              <a:rPr lang="en-US" sz="2000" dirty="0" err="1" smtClean="0">
                <a:solidFill>
                  <a:srgbClr val="F08B1D"/>
                </a:solidFill>
                <a:latin typeface="Arial"/>
                <a:cs typeface="Arial"/>
              </a:rPr>
              <a:t>sks.to</a:t>
            </a:r>
            <a:r>
              <a:rPr lang="en-US" sz="2000" dirty="0" smtClean="0">
                <a:solidFill>
                  <a:srgbClr val="F08B1D"/>
                </a:solidFill>
                <a:latin typeface="Arial"/>
                <a:cs typeface="Arial"/>
              </a:rPr>
              <a:t>/</a:t>
            </a:r>
            <a:r>
              <a:rPr lang="en-US" sz="2000" dirty="0" err="1" smtClean="0">
                <a:solidFill>
                  <a:srgbClr val="F08B1D"/>
                </a:solidFill>
                <a:latin typeface="Arial"/>
                <a:cs typeface="Arial"/>
              </a:rPr>
              <a:t>iphone</a:t>
            </a:r>
            <a:endParaRPr lang="en-US" sz="20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5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892"/>
            <a:ext cx="9143999" cy="724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387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8B1D"/>
                </a:solidFill>
                <a:latin typeface="Arial"/>
                <a:cs typeface="Arial"/>
              </a:rPr>
              <a:t>One Model of the Human Brain</a:t>
            </a:r>
            <a:endParaRPr lang="en-US" sz="48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72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918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905430"/>
            <a:ext cx="10079180" cy="1754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08B1D"/>
                </a:solidFill>
                <a:latin typeface="Arial"/>
                <a:cs typeface="Arial"/>
              </a:rPr>
              <a:t>A More Accurate Model </a:t>
            </a:r>
          </a:p>
          <a:p>
            <a:pPr algn="ctr"/>
            <a:r>
              <a:rPr lang="en-US" sz="5400" dirty="0" smtClean="0">
                <a:solidFill>
                  <a:srgbClr val="F08B1D"/>
                </a:solidFill>
                <a:latin typeface="Arial"/>
                <a:cs typeface="Arial"/>
              </a:rPr>
              <a:t>of the Human Brain</a:t>
            </a:r>
            <a:endParaRPr lang="en-US" sz="54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3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8139</TotalTime>
  <Words>727</Words>
  <Application>Microsoft Macintosh PowerPoint</Application>
  <PresentationFormat>On-screen Show (4:3)</PresentationFormat>
  <Paragraphs>116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Karen Kirk</cp:lastModifiedBy>
  <cp:revision>272</cp:revision>
  <dcterms:created xsi:type="dcterms:W3CDTF">2011-09-23T03:50:30Z</dcterms:created>
  <dcterms:modified xsi:type="dcterms:W3CDTF">2012-04-06T00:10:47Z</dcterms:modified>
</cp:coreProperties>
</file>