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66" r:id="rId1"/>
  </p:sldMasterIdLst>
  <p:notesMasterIdLst>
    <p:notesMasterId r:id="rId20"/>
  </p:notesMasterIdLst>
  <p:handoutMasterIdLst>
    <p:handoutMasterId r:id="rId21"/>
  </p:handoutMasterIdLst>
  <p:sldIdLst>
    <p:sldId id="310" r:id="rId2"/>
    <p:sldId id="270" r:id="rId3"/>
    <p:sldId id="315" r:id="rId4"/>
    <p:sldId id="312" r:id="rId5"/>
    <p:sldId id="298" r:id="rId6"/>
    <p:sldId id="278" r:id="rId7"/>
    <p:sldId id="279" r:id="rId8"/>
    <p:sldId id="301" r:id="rId9"/>
    <p:sldId id="308" r:id="rId10"/>
    <p:sldId id="307" r:id="rId11"/>
    <p:sldId id="305" r:id="rId12"/>
    <p:sldId id="293" r:id="rId13"/>
    <p:sldId id="306" r:id="rId14"/>
    <p:sldId id="309" r:id="rId15"/>
    <p:sldId id="311" r:id="rId16"/>
    <p:sldId id="284" r:id="rId17"/>
    <p:sldId id="313" r:id="rId18"/>
    <p:sldId id="303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7" autoAdjust="0"/>
    <p:restoredTop sz="94660"/>
  </p:normalViewPr>
  <p:slideViewPr>
    <p:cSldViewPr snapToObjects="1">
      <p:cViewPr varScale="1">
        <p:scale>
          <a:sx n="104" d="100"/>
          <a:sy n="104" d="100"/>
        </p:scale>
        <p:origin x="-15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52C5DB-C19F-4F36-84C0-AA5AE55DC26A}" type="datetimeFigureOut">
              <a:rPr lang="en-US"/>
              <a:pPr>
                <a:defRPr/>
              </a:pPr>
              <a:t>4/9/12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84A49E9-11F8-44DD-9E31-D47E93EFB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75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9C5498-CE30-4929-B8DB-098A455230C0}" type="datetimeFigureOut">
              <a:rPr lang="en-US"/>
              <a:pPr>
                <a:defRPr/>
              </a:pPr>
              <a:t>4/9/12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F03D2E-A1AE-4D44-BBF5-37BAAB094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138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ＭＳ Ｐゴシック" pitchFamily="5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5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30D4D0-D2FA-48A2-B169-A524DEBE8598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1A6BE-3A3E-F04A-A907-6113A797AA33}" type="slidenum">
              <a:rPr lang="en-US"/>
              <a:pPr/>
              <a:t>7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5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30D4D0-D2FA-48A2-B169-A524DEBE8598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AF0F4B-58D0-784A-88E2-73B227DF3AE1}" type="slidenum">
              <a:rPr lang="en-US"/>
              <a:pPr/>
              <a:t>15</a:t>
            </a:fld>
            <a:endParaRPr lang="en-US"/>
          </a:p>
        </p:txBody>
      </p:sp>
      <p:sp>
        <p:nvSpPr>
          <p:cNvPr id="563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EE7F8B-38A1-5F4C-9EC4-4F8AEBA70747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F43EA-715B-FD43-A798-45B1ABEC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4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B6D837-5874-7942-8ED9-FF622E83FC03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DD4141-B167-4AB0-A2EF-DEBC04950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0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1ED620-03CA-7041-8230-2B4EB838F106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AB00C-0458-4F9A-9BBE-142949366D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2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Bard Center for Environmental Policy</a:t>
            </a:r>
            <a:endParaRPr lang="en-US" altLang="ko-K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28F3D-D6C9-C54F-8A22-C107E2813D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D87D4-6DA6-794A-916A-A38C70513CF1}" type="datetime1">
              <a:rPr lang="en-US" altLang="ko-KR" smtClean="0"/>
              <a:pPr>
                <a:defRPr/>
              </a:pPr>
              <a:t>4/9/12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1D1AB-A64A-AA44-AAC5-E0AC2AC2B9BC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35DD6-CD49-4CC6-9A82-0DC797D312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1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C00A23-01CE-EF43-9F32-FADDD001FD7F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69891-9CD0-4D0D-9ED5-838C105183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8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E765F9-0A6E-8C4C-873D-010909DDBAB9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C10B-A77F-4783-880B-6B1F842A5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3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A81A1B-5AC1-E64A-AEAA-71432FC4FE14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A0D62-4A2F-4AC9-B48A-2FF34152E9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87CDD1-44EE-6045-9EF5-B885003C86F3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2323F-D3C2-488A-9E02-074CA993A5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97C913-5A71-9B47-84EA-F7631D811F81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156E9-87B3-44C7-8495-0D10C4DFB4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4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97E396-DCB5-FC48-ADE3-704A2BE584AF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F43EA-715B-FD43-A798-45B1ABEC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1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978549-659F-0441-9803-15E4E419E5A6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F6682-F8F6-405C-A56E-0208E0A6A2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0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1EBF7F-588B-1941-B71B-30204DC3C547}" type="datetime1">
              <a:rPr lang="en-US" smtClean="0"/>
              <a:pPr>
                <a:defRPr/>
              </a:pPr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C472CB-1137-43BA-889E-D54084AE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5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9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stopdirtyenergyprop.com/ads.php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youtube.com/watch?v=KUXoqnb4Sl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Sustainability Leadership, C2C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/>
          <a:p>
            <a:r>
              <a:rPr lang="en-US" dirty="0"/>
              <a:t>(</a:t>
            </a:r>
            <a:r>
              <a:rPr lang="en-US" dirty="0" smtClean="0"/>
              <a:t>From Campus to Career)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5486400"/>
            <a:ext cx="5123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Eban Goodstein</a:t>
            </a:r>
          </a:p>
          <a:p>
            <a:r>
              <a:rPr lang="en-US" dirty="0" smtClean="0"/>
              <a:t>Director, Bard Center for Environmental Policy &amp; </a:t>
            </a:r>
          </a:p>
          <a:p>
            <a:r>
              <a:rPr lang="en-US" dirty="0" smtClean="0"/>
              <a:t>Director, Bard MBA in Sustainability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9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	How can you </a:t>
            </a:r>
          </a:p>
          <a:p>
            <a:pPr marL="0" indent="0">
              <a:buNone/>
            </a:pPr>
            <a:r>
              <a:rPr lang="en-US" dirty="0" smtClean="0"/>
              <a:t>					change the future </a:t>
            </a:r>
          </a:p>
          <a:p>
            <a:pPr marL="0" indent="0">
              <a:buNone/>
            </a:pPr>
            <a:r>
              <a:rPr lang="en-US" dirty="0" smtClean="0"/>
              <a:t>						by the time </a:t>
            </a:r>
          </a:p>
          <a:p>
            <a:pPr marL="0" indent="0">
              <a:buNone/>
            </a:pPr>
            <a:r>
              <a:rPr lang="en-US" dirty="0" smtClean="0"/>
              <a:t>						you are 30?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35DD6-CD49-4CC6-9A82-0DC797D312C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1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By Age 26: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Run for Congress?</a:t>
            </a:r>
          </a:p>
          <a:p>
            <a:r>
              <a:rPr lang="en-US" dirty="0" smtClean="0"/>
              <a:t>Start  a green business?</a:t>
            </a:r>
          </a:p>
          <a:p>
            <a:r>
              <a:rPr lang="en-US" dirty="0" smtClean="0"/>
              <a:t>Transform your community?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3248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would you need to do, learn, experience?</a:t>
            </a:r>
          </a:p>
          <a:p>
            <a:endParaRPr lang="en-US" dirty="0" smtClean="0"/>
          </a:p>
          <a:p>
            <a:r>
              <a:rPr lang="en-US" dirty="0" smtClean="0"/>
              <a:t>As Educators, how can we close this skills and courage deficit?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Bard Center for Environmental Policy</a:t>
            </a:r>
            <a:endParaRPr lang="en-US" altLang="ko-K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1066800" y="4267200"/>
            <a:ext cx="7467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C2C Fellows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                       </a:t>
            </a:r>
            <a:r>
              <a:rPr lang="en-US" sz="2400" dirty="0" err="1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www.bard.edu</a:t>
            </a:r>
            <a:r>
              <a:rPr lang="en-US" sz="24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dirty="0" err="1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cep</a:t>
            </a:r>
            <a:r>
              <a:rPr lang="en-US" sz="24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/c2c</a:t>
            </a:r>
            <a:endParaRPr lang="en-US" sz="2400" dirty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C10B-A77F-4783-880B-6B1F842A5BB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 descr="oberlin C2C 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6632"/>
            <a:ext cx="4176013" cy="4176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Places to Skill Up: $1,000 Scholarships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2847" y="1600200"/>
            <a:ext cx="4038600" cy="4525963"/>
          </a:xfrm>
        </p:spPr>
        <p:txBody>
          <a:bodyPr/>
          <a:lstStyle/>
          <a:p>
            <a:r>
              <a:rPr lang="en-US" dirty="0" smtClean="0"/>
              <a:t>Politics: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599203"/>
            <a:ext cx="4038600" cy="4525963"/>
          </a:xfrm>
        </p:spPr>
        <p:txBody>
          <a:bodyPr/>
          <a:lstStyle/>
          <a:p>
            <a:r>
              <a:rPr lang="en-US" dirty="0" smtClean="0"/>
              <a:t>Social Entrepreneurs: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C10B-A77F-4783-880B-6B1F842A5BB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Screen shot 2011-10-26 at 12.12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0" y="2482850"/>
            <a:ext cx="2628900" cy="1409700"/>
          </a:xfrm>
          <a:prstGeom prst="rect">
            <a:avLst/>
          </a:prstGeom>
        </p:spPr>
      </p:pic>
      <p:pic>
        <p:nvPicPr>
          <p:cNvPr id="7" name="Picture 6" descr="Screen shot 2011-10-26 at 12.1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78822"/>
            <a:ext cx="3255963" cy="407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9752" y="5001906"/>
            <a:ext cx="5256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www.bard.edu</a:t>
            </a:r>
            <a:r>
              <a:rPr lang="en-US" sz="3200" dirty="0" smtClean="0"/>
              <a:t>/</a:t>
            </a:r>
            <a:r>
              <a:rPr lang="en-US" sz="3200" dirty="0" err="1" smtClean="0"/>
              <a:t>cep</a:t>
            </a:r>
            <a:r>
              <a:rPr lang="en-US" sz="3200" dirty="0" smtClean="0"/>
              <a:t>/c2c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C10B-A77F-4783-880B-6B1F842A5BB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Screen shot 2011-08-19 at 11.31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638" y="928688"/>
            <a:ext cx="6197600" cy="3949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5029200"/>
            <a:ext cx="6532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C2C Fellows is the power network for young people with the wisdom, talent, and grace to remake the world.</a:t>
            </a:r>
            <a:endParaRPr lang="en-US" dirty="0" smtClean="0"/>
          </a:p>
          <a:p>
            <a:r>
              <a:rPr lang="en-US" dirty="0" smtClean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4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Content Placeholder 5" descr="header.jpg"/>
          <p:cNvPicPr>
            <a:picLocks noGrp="1" noChangeAspect="1"/>
          </p:cNvPicPr>
          <p:nvPr>
            <p:ph idx="1"/>
          </p:nvPr>
        </p:nvPicPr>
        <p:blipFill>
          <a:blip r:embed="rId3"/>
          <a:srcRect t="-43530" b="-43530"/>
          <a:stretch>
            <a:fillRect/>
          </a:stretch>
        </p:blipFill>
        <p:spPr>
          <a:xfrm>
            <a:off x="228600" y="-685800"/>
            <a:ext cx="8763000" cy="48768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35DD6-CD49-4CC6-9A82-0DC797D312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5362" name="Text Placeholder 2"/>
          <p:cNvSpPr txBox="1">
            <a:spLocks/>
          </p:cNvSpPr>
          <p:nvPr/>
        </p:nvSpPr>
        <p:spPr bwMode="auto">
          <a:xfrm>
            <a:off x="1143000" y="3505200"/>
            <a:ext cx="7010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Aft>
                <a:spcPct val="30000"/>
              </a:spcAft>
              <a:buClr>
                <a:srgbClr val="A6112D"/>
              </a:buClr>
              <a:buSzPct val="75000"/>
            </a:pPr>
            <a:r>
              <a:rPr lang="en-US" sz="2400" b="1" dirty="0" smtClean="0">
                <a:latin typeface="Optima" pitchFamily="5" charset="0"/>
              </a:rPr>
              <a:t>Graduate Education in Sustainability </a:t>
            </a:r>
          </a:p>
          <a:p>
            <a:pPr>
              <a:spcAft>
                <a:spcPct val="30000"/>
              </a:spcAft>
              <a:buClr>
                <a:srgbClr val="A6112D"/>
              </a:buClr>
              <a:buSzPct val="75000"/>
            </a:pPr>
            <a:r>
              <a:rPr lang="en-US" sz="2400" b="1" dirty="0" smtClean="0">
                <a:latin typeface="Optima" pitchFamily="5" charset="0"/>
              </a:rPr>
              <a:t>(MS in Policy / MBA)</a:t>
            </a:r>
            <a:endParaRPr lang="en-US" sz="2400" b="1" dirty="0">
              <a:latin typeface="Optima" pitchFamily="5" charset="0"/>
            </a:endParaRPr>
          </a:p>
          <a:p>
            <a:pPr>
              <a:spcAft>
                <a:spcPct val="30000"/>
              </a:spcAft>
              <a:buClr>
                <a:srgbClr val="A6112D"/>
              </a:buClr>
              <a:buSzPct val="75000"/>
            </a:pPr>
            <a:r>
              <a:rPr lang="en-US" sz="2400" b="1" dirty="0" smtClean="0">
                <a:latin typeface="Optima" pitchFamily="5" charset="0"/>
              </a:rPr>
              <a:t>	Core Academics</a:t>
            </a:r>
          </a:p>
          <a:p>
            <a:pPr>
              <a:spcAft>
                <a:spcPct val="30000"/>
              </a:spcAft>
              <a:buClr>
                <a:srgbClr val="A6112D"/>
              </a:buClr>
              <a:buSzPct val="75000"/>
            </a:pPr>
            <a:r>
              <a:rPr lang="en-US" sz="2400" b="1" dirty="0" smtClean="0">
                <a:latin typeface="Optima" pitchFamily="5" charset="0"/>
              </a:rPr>
              <a:t>	Organizational Experience</a:t>
            </a:r>
          </a:p>
          <a:p>
            <a:pPr>
              <a:spcAft>
                <a:spcPct val="30000"/>
              </a:spcAft>
              <a:buClr>
                <a:srgbClr val="A6112D"/>
              </a:buClr>
              <a:buSzPct val="75000"/>
            </a:pPr>
            <a:r>
              <a:rPr lang="en-US" sz="2400" b="1" dirty="0" smtClean="0">
                <a:latin typeface="Optima" pitchFamily="5" charset="0"/>
              </a:rPr>
              <a:t>	Mastery</a:t>
            </a:r>
          </a:p>
        </p:txBody>
      </p:sp>
    </p:spTree>
    <p:extLst>
      <p:ext uri="{BB962C8B-B14F-4D97-AF65-F5344CB8AC3E}">
        <p14:creationId xmlns:p14="http://schemas.microsoft.com/office/powerpoint/2010/main" val="200667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" descr="baby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02000" y="2286000"/>
            <a:ext cx="2565400" cy="2514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35DD6-CD49-4CC6-9A82-0DC797D312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sk me why I care about.pdf"/>
          <p:cNvPicPr>
            <a:picLocks noGrp="1" noChangeAspect="1"/>
          </p:cNvPicPr>
          <p:nvPr>
            <p:ph idx="1"/>
          </p:nvPr>
        </p:nvPicPr>
        <p:blipFill>
          <a:blip r:embed="rId2"/>
          <a:srcRect l="-67655" r="-6765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35DD6-CD49-4CC6-9A82-0DC797D312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8"/>
          <p:cNvSpPr txBox="1">
            <a:spLocks noChangeArrowheads="1"/>
          </p:cNvSpPr>
          <p:nvPr/>
        </p:nvSpPr>
        <p:spPr bwMode="auto">
          <a:xfrm>
            <a:off x="609600" y="3733800"/>
            <a:ext cx="75438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0" dirty="0"/>
              <a:t>Jobs Versus The Environment         Vs  	  </a:t>
            </a:r>
            <a:r>
              <a:rPr lang="en-US" baseline="0" dirty="0" smtClean="0"/>
              <a:t> 		   Green </a:t>
            </a:r>
            <a:r>
              <a:rPr lang="en-US" baseline="0" dirty="0"/>
              <a:t>Jobs</a:t>
            </a:r>
          </a:p>
          <a:p>
            <a:pPr algn="l"/>
            <a:endParaRPr lang="en-US" baseline="0" dirty="0"/>
          </a:p>
          <a:p>
            <a:pPr algn="l"/>
            <a:endParaRPr lang="en-US" baseline="0" dirty="0"/>
          </a:p>
          <a:p>
            <a:pPr algn="l"/>
            <a:endParaRPr lang="en-US" baseline="0" dirty="0"/>
          </a:p>
          <a:p>
            <a:pPr algn="l"/>
            <a:endParaRPr lang="en-US" baseline="0" dirty="0"/>
          </a:p>
          <a:p>
            <a:pPr algn="l"/>
            <a:endParaRPr lang="en-US" dirty="0"/>
          </a:p>
        </p:txBody>
      </p:sp>
      <p:pic>
        <p:nvPicPr>
          <p:cNvPr id="27652" name="Picture 5" descr="Screen shot 2010-12-16 at 10.21.21 AM.png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114800"/>
            <a:ext cx="23622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Screen shot 2010-12-16 at 10.24.46 AM.png">
            <a:hlinkClick r:id="rId4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114800"/>
            <a:ext cx="28194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reen shot 2011-10-26 at 11.55.54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457200"/>
            <a:ext cx="6057900" cy="293888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DD4141-B167-4AB0-A2EF-DEBC0495008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Content Placeholder 5" descr="header.jpg"/>
          <p:cNvPicPr>
            <a:picLocks noGrp="1" noChangeAspect="1"/>
          </p:cNvPicPr>
          <p:nvPr>
            <p:ph idx="1"/>
          </p:nvPr>
        </p:nvPicPr>
        <p:blipFill>
          <a:blip r:embed="rId3"/>
          <a:srcRect t="-43530" b="-43530"/>
          <a:stretch>
            <a:fillRect/>
          </a:stretch>
        </p:blipFill>
        <p:spPr>
          <a:xfrm>
            <a:off x="228600" y="-685800"/>
            <a:ext cx="8763000" cy="48768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35DD6-CD49-4CC6-9A82-0DC797D312C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5362" name="Text Placeholder 2"/>
          <p:cNvSpPr txBox="1">
            <a:spLocks/>
          </p:cNvSpPr>
          <p:nvPr/>
        </p:nvSpPr>
        <p:spPr bwMode="auto">
          <a:xfrm>
            <a:off x="1143000" y="3505200"/>
            <a:ext cx="7010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Aft>
                <a:spcPct val="30000"/>
              </a:spcAft>
              <a:buClr>
                <a:srgbClr val="A6112D"/>
              </a:buClr>
              <a:buSzPct val="75000"/>
              <a:buFont typeface="Wingdings" pitchFamily="5" charset="2"/>
              <a:buChar char="ü"/>
            </a:pPr>
            <a:r>
              <a:rPr lang="en-US" sz="2400" b="1" dirty="0">
                <a:latin typeface="Optima" pitchFamily="5" charset="0"/>
              </a:rPr>
              <a:t>Masters Degrees in Environmental Policy &amp;  </a:t>
            </a:r>
          </a:p>
          <a:p>
            <a:pPr marL="342900" indent="-342900">
              <a:spcAft>
                <a:spcPct val="30000"/>
              </a:spcAft>
              <a:buClr>
                <a:srgbClr val="A6112D"/>
              </a:buClr>
              <a:buSzPct val="75000"/>
              <a:buFont typeface="Wingdings" pitchFamily="5" charset="2"/>
              <a:buNone/>
            </a:pPr>
            <a:r>
              <a:rPr lang="en-US" sz="2400" b="1" dirty="0">
                <a:latin typeface="Optima" pitchFamily="5" charset="0"/>
              </a:rPr>
              <a:t>	Climate Science and </a:t>
            </a:r>
            <a:r>
              <a:rPr lang="en-US" sz="2400" b="1" dirty="0" smtClean="0">
                <a:latin typeface="Optima" pitchFamily="5" charset="0"/>
              </a:rPr>
              <a:t>Policy</a:t>
            </a:r>
          </a:p>
          <a:p>
            <a:pPr marL="342900" indent="-342900">
              <a:spcAft>
                <a:spcPct val="30000"/>
              </a:spcAft>
              <a:buClr>
                <a:srgbClr val="A6112D"/>
              </a:buClr>
              <a:buSzPct val="75000"/>
              <a:buFont typeface="Wingdings" pitchFamily="5" charset="2"/>
              <a:buChar char="ü"/>
            </a:pPr>
            <a:r>
              <a:rPr lang="en-US" sz="2400" b="1" dirty="0" smtClean="0">
                <a:latin typeface="Optima" pitchFamily="5" charset="0"/>
              </a:rPr>
              <a:t>New MBA in Sustainability, in NYC: Fall 2012</a:t>
            </a:r>
            <a:endParaRPr lang="en-US" sz="2400" b="1" dirty="0" smtClean="0">
              <a:latin typeface="Calibri" pitchFamily="5" charset="0"/>
            </a:endParaRPr>
          </a:p>
          <a:p>
            <a:pPr marL="342900" indent="-342900">
              <a:spcAft>
                <a:spcPct val="30000"/>
              </a:spcAft>
              <a:buClr>
                <a:srgbClr val="A6112D"/>
              </a:buClr>
              <a:buSzPct val="75000"/>
              <a:buFont typeface="Wingdings" pitchFamily="5" charset="2"/>
              <a:buChar char="ü"/>
            </a:pPr>
            <a:r>
              <a:rPr lang="en-US" sz="2400" b="1" dirty="0" smtClean="0">
                <a:latin typeface="Optima" pitchFamily="5" charset="0"/>
              </a:rPr>
              <a:t>Masters </a:t>
            </a:r>
            <a:r>
              <a:rPr lang="en-US" sz="2400" b="1" dirty="0">
                <a:latin typeface="Optima" pitchFamily="5" charset="0"/>
              </a:rPr>
              <a:t>International with US Peace Corps</a:t>
            </a:r>
          </a:p>
          <a:p>
            <a:pPr marL="342900" indent="-342900">
              <a:spcAft>
                <a:spcPct val="30000"/>
              </a:spcAft>
              <a:buClr>
                <a:srgbClr val="A6112D"/>
              </a:buClr>
              <a:buSzPct val="75000"/>
              <a:buFont typeface="Wingdings" pitchFamily="5" charset="2"/>
              <a:buChar char="ü"/>
            </a:pPr>
            <a:r>
              <a:rPr lang="en-US" sz="2400" b="1" dirty="0">
                <a:latin typeface="Optima" pitchFamily="5" charset="0"/>
              </a:rPr>
              <a:t>Joint Degree with </a:t>
            </a:r>
            <a:r>
              <a:rPr lang="en-US" sz="2400" b="1" dirty="0" smtClean="0">
                <a:latin typeface="Optima" pitchFamily="5" charset="0"/>
              </a:rPr>
              <a:t>Pace Law School</a:t>
            </a:r>
          </a:p>
          <a:p>
            <a:pPr marL="342900" indent="-342900">
              <a:spcAft>
                <a:spcPct val="30000"/>
              </a:spcAft>
              <a:buClr>
                <a:srgbClr val="A6112D"/>
              </a:buClr>
              <a:buSzPct val="75000"/>
              <a:buFont typeface="Wingdings" pitchFamily="5" charset="2"/>
              <a:buChar char="ü"/>
            </a:pPr>
            <a:r>
              <a:rPr lang="en-US" sz="2400" b="1" dirty="0" smtClean="0">
                <a:latin typeface="Optima" pitchFamily="5" charset="0"/>
              </a:rPr>
              <a:t>3+2 Program: Junior Year at Bard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2783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1</a:t>
            </a:r>
            <a:r>
              <a:rPr lang="en-US" sz="2400" baseline="30000" dirty="0" smtClean="0">
                <a:solidFill>
                  <a:schemeClr val="tx1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 &amp; 3</a:t>
            </a:r>
            <a:r>
              <a:rPr lang="en-US" sz="2400" baseline="30000" dirty="0" smtClean="0">
                <a:solidFill>
                  <a:schemeClr val="tx1"/>
                </a:solidFill>
              </a:rPr>
              <a:t>rd</a:t>
            </a:r>
            <a:r>
              <a:rPr lang="en-US" sz="2400" dirty="0" smtClean="0">
                <a:solidFill>
                  <a:schemeClr val="tx1"/>
                </a:solidFill>
              </a:rPr>
              <a:t> Weds, Noon Eastern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E-mail </a:t>
            </a:r>
            <a:r>
              <a:rPr lang="en-US" sz="2400" dirty="0" err="1" smtClean="0">
                <a:solidFill>
                  <a:schemeClr val="tx1"/>
                </a:solidFill>
              </a:rPr>
              <a:t>climate@bard.edu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2-04-09 at 2.24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44" y="271020"/>
            <a:ext cx="5278533" cy="1634221"/>
          </a:xfrm>
          <a:prstGeom prst="rect">
            <a:avLst/>
          </a:prstGeom>
        </p:spPr>
      </p:pic>
      <p:pic>
        <p:nvPicPr>
          <p:cNvPr id="6" name="Picture 5" descr="Screen shot 2012-04-09 at 2.24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284" y="1905241"/>
            <a:ext cx="5414116" cy="2500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4" descr="Unknown.jpe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5916" b="-35916"/>
          <a:stretch>
            <a:fillRect/>
          </a:stretch>
        </p:blipFill>
        <p:spPr>
          <a:xfrm>
            <a:off x="228560" y="-753549"/>
            <a:ext cx="8686800" cy="8849899"/>
          </a:xfrm>
        </p:spPr>
      </p:pic>
      <p:pic>
        <p:nvPicPr>
          <p:cNvPr id="18435" name="Content Placeholder 5" descr="pakistan-floods-006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30190" b="-30190"/>
          <a:stretch>
            <a:fillRect/>
          </a:stretch>
        </p:blipFill>
        <p:spPr>
          <a:xfrm>
            <a:off x="537655" y="928498"/>
            <a:ext cx="3962337" cy="3809876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C10B-A77F-4783-880B-6B1F842A5BB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8439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4616" y="3717032"/>
            <a:ext cx="2090936" cy="132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340768"/>
            <a:ext cx="2435710" cy="1635093"/>
          </a:xfrm>
          <a:prstGeom prst="rect">
            <a:avLst/>
          </a:prstGeom>
        </p:spPr>
      </p:pic>
      <p:pic>
        <p:nvPicPr>
          <p:cNvPr id="11" name="Picture 10" descr="tx_d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2164382"/>
            <a:ext cx="2678498" cy="18373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504" y="4733733"/>
            <a:ext cx="2828879" cy="1885919"/>
          </a:xfrm>
          <a:prstGeom prst="rect">
            <a:avLst/>
          </a:prstGeom>
        </p:spPr>
      </p:pic>
      <p:pic>
        <p:nvPicPr>
          <p:cNvPr id="13" name="Picture 12" descr="Screen shot 2011-08-04 at 9.43.53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6997" y="4027944"/>
            <a:ext cx="2911809" cy="2093304"/>
          </a:xfrm>
          <a:prstGeom prst="rect">
            <a:avLst/>
          </a:prstGeom>
        </p:spPr>
      </p:pic>
      <p:pic>
        <p:nvPicPr>
          <p:cNvPr id="2" name="Picture 1" descr="temp.records.03311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93" y="3578474"/>
            <a:ext cx="3067504" cy="23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6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35DD6-CD49-4CC6-9A82-0DC797D312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905000"/>
            <a:ext cx="4007787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228600" y="5791200"/>
            <a:ext cx="7467600" cy="793750"/>
          </a:xfrm>
        </p:spPr>
        <p:txBody>
          <a:bodyPr/>
          <a:lstStyle/>
          <a:p>
            <a:pPr algn="l"/>
            <a:r>
              <a:rPr lang="en-US" sz="1400" smtClean="0"/>
              <a:t>Source: NCAR (2010) [A1B; 700 ppm 2100] 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171450"/>
            <a:ext cx="90678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5791200"/>
            <a:ext cx="7467600" cy="7937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400">
                <a:latin typeface="+mj-lt"/>
                <a:ea typeface="+mj-ea"/>
                <a:cs typeface="+mj-cs"/>
              </a:rPr>
              <a:t>Source: NCAR (2010) [A1B; 700 ppm 2100] </a:t>
            </a:r>
            <a:endParaRPr lang="en-US" sz="1400" dirty="0">
              <a:latin typeface="+mj-lt"/>
              <a:ea typeface="+mj-ea"/>
              <a:cs typeface="+mj-cs"/>
            </a:endParaRPr>
          </a:p>
        </p:txBody>
      </p:sp>
      <p:pic>
        <p:nvPicPr>
          <p:cNvPr id="20486" name="Picture 1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166688"/>
            <a:ext cx="9067800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35DD6-CD49-4CC6-9A82-0DC797D312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600200"/>
          </a:xfrm>
        </p:spPr>
        <p:txBody>
          <a:bodyPr/>
          <a:lstStyle/>
          <a:p>
            <a:pPr algn="ctr" eaLnBrk="1" hangingPunct="1"/>
            <a:r>
              <a:rPr lang="en-US" altLang="ko-KR" sz="3200" dirty="0" smtClean="0">
                <a:ea typeface="굴림" charset="-127"/>
                <a:cs typeface="굴림" charset="-127"/>
              </a:rPr>
              <a:t>By 2040, The Greatest Generation will </a:t>
            </a:r>
            <a:br>
              <a:rPr lang="en-US" altLang="ko-KR" sz="3200" dirty="0" smtClean="0">
                <a:ea typeface="굴림" charset="-127"/>
                <a:cs typeface="굴림" charset="-127"/>
              </a:rPr>
            </a:br>
            <a:r>
              <a:rPr lang="en-US" altLang="ko-KR" sz="3200" dirty="0" smtClean="0">
                <a:ea typeface="굴림" charset="-127"/>
                <a:cs typeface="굴림" charset="-127"/>
              </a:rPr>
              <a:t>transform the global economy</a:t>
            </a:r>
            <a:endParaRPr lang="en-US" altLang="ko-KR" sz="4000" dirty="0" smtClean="0">
              <a:ea typeface="굴림" charset="-127"/>
              <a:cs typeface="굴림" charset="-127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C10B-A77F-4783-880B-6B1F842A5BB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3" descr="Bard_BCEP_03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362200"/>
            <a:ext cx="5415291" cy="3602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81000"/>
            <a:ext cx="4007787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48" y="152400"/>
            <a:ext cx="2330052" cy="3106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950" y="3048000"/>
            <a:ext cx="4184650" cy="3039042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Bard Center for Environmental Policy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1839-2C1C-B043-9410-E956F13018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7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278</Words>
  <Application>Microsoft Macintosh PowerPoint</Application>
  <PresentationFormat>On-screen Show (4:3)</PresentationFormat>
  <Paragraphs>79</Paragraphs>
  <Slides>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Sustainability Leadership, C2C</vt:lpstr>
      <vt:lpstr>PowerPoint Presentation</vt:lpstr>
      <vt:lpstr>PowerPoint Presentation</vt:lpstr>
      <vt:lpstr>PowerPoint Presentation</vt:lpstr>
      <vt:lpstr>PowerPoint Presentation</vt:lpstr>
      <vt:lpstr>Source: NCAR (2010) [A1B; 700 ppm 2100] </vt:lpstr>
      <vt:lpstr>PowerPoint Presentation</vt:lpstr>
      <vt:lpstr>By 2040, The Greatest Generation will  transform the global economy</vt:lpstr>
      <vt:lpstr>PowerPoint Presentation</vt:lpstr>
      <vt:lpstr>Leadership Careers</vt:lpstr>
      <vt:lpstr>By Age 26:</vt:lpstr>
      <vt:lpstr>PowerPoint Presentation</vt:lpstr>
      <vt:lpstr>Places to Skill Up: $1,000 Scholarships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Lewis &amp; Clark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Eban Goodstein</dc:creator>
  <cp:lastModifiedBy>Karen Kirk</cp:lastModifiedBy>
  <cp:revision>55</cp:revision>
  <dcterms:created xsi:type="dcterms:W3CDTF">2012-04-09T18:16:17Z</dcterms:created>
  <dcterms:modified xsi:type="dcterms:W3CDTF">2012-04-09T22:14:22Z</dcterms:modified>
</cp:coreProperties>
</file>