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7" r:id="rId2"/>
    <p:sldId id="258" r:id="rId3"/>
    <p:sldId id="277" r:id="rId4"/>
    <p:sldId id="275" r:id="rId5"/>
    <p:sldId id="259" r:id="rId6"/>
    <p:sldId id="260" r:id="rId7"/>
    <p:sldId id="262" r:id="rId8"/>
    <p:sldId id="327" r:id="rId9"/>
    <p:sldId id="329" r:id="rId10"/>
    <p:sldId id="334" r:id="rId11"/>
    <p:sldId id="330" r:id="rId12"/>
    <p:sldId id="324" r:id="rId13"/>
    <p:sldId id="287" r:id="rId14"/>
    <p:sldId id="290" r:id="rId15"/>
    <p:sldId id="291" r:id="rId16"/>
    <p:sldId id="292" r:id="rId17"/>
    <p:sldId id="335" r:id="rId18"/>
    <p:sldId id="336" r:id="rId19"/>
    <p:sldId id="296" r:id="rId20"/>
    <p:sldId id="300" r:id="rId21"/>
    <p:sldId id="333" r:id="rId22"/>
    <p:sldId id="316" r:id="rId23"/>
    <p:sldId id="298" r:id="rId24"/>
    <p:sldId id="302" r:id="rId25"/>
    <p:sldId id="303" r:id="rId26"/>
    <p:sldId id="304" r:id="rId27"/>
    <p:sldId id="337" r:id="rId28"/>
    <p:sldId id="305" r:id="rId29"/>
    <p:sldId id="340" r:id="rId30"/>
    <p:sldId id="341" r:id="rId31"/>
    <p:sldId id="342" r:id="rId32"/>
    <p:sldId id="269" r:id="rId33"/>
    <p:sldId id="270" r:id="rId34"/>
    <p:sldId id="339" r:id="rId35"/>
    <p:sldId id="31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6F7BBC-CF58-4B36-BD91-D98BC4B4A20B}" type="datetimeFigureOut">
              <a:rPr lang="en-US" smtClean="0"/>
              <a:t>4/5/12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7891EE-3D6C-4C61-9BF7-706DC50C59BB}" type="slidenum">
              <a:rPr lang="en-US" smtClean="0"/>
              <a:t>‹#›</a:t>
            </a:fld>
            <a:endParaRPr lang="en-US"/>
          </a:p>
        </p:txBody>
      </p:sp>
    </p:spTree>
    <p:extLst>
      <p:ext uri="{BB962C8B-B14F-4D97-AF65-F5344CB8AC3E}">
        <p14:creationId xmlns:p14="http://schemas.microsoft.com/office/powerpoint/2010/main" val="88395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34220-1824-3744-9931-5D57279F7972}" type="datetimeFigureOut">
              <a:rPr lang="en-US" smtClean="0"/>
              <a:t>4/5/12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A5A5C-5245-ED4C-BE76-69FC64C54432}" type="slidenum">
              <a:rPr lang="en-US" smtClean="0"/>
              <a:t>‹#›</a:t>
            </a:fld>
            <a:endParaRPr lang="en-US"/>
          </a:p>
        </p:txBody>
      </p:sp>
    </p:spTree>
    <p:extLst>
      <p:ext uri="{BB962C8B-B14F-4D97-AF65-F5344CB8AC3E}">
        <p14:creationId xmlns:p14="http://schemas.microsoft.com/office/powerpoint/2010/main" val="24516626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46D38EB-9273-44F7-9891-E2F7E0274F7B}" type="slidenum">
              <a:rPr lang="en-US" smtClean="0"/>
              <a:pPr/>
              <a:t>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46D38EB-9273-44F7-9891-E2F7E0274F7B}" type="slidenum">
              <a:rPr lang="en-US" smtClean="0"/>
              <a:pPr/>
              <a:t>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46D38EB-9273-44F7-9891-E2F7E0274F7B}" type="slidenum">
              <a:rPr lang="en-US" smtClean="0"/>
              <a:pPr/>
              <a:t>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9B991-8171-9E46-A8A0-C71C918D2D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353276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9B991-8171-9E46-A8A0-C71C918D2D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279761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9B991-8171-9E46-A8A0-C71C918D2D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174678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9B991-8171-9E46-A8A0-C71C918D2D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140352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9B991-8171-9E46-A8A0-C71C918D2D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205788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9B991-8171-9E46-A8A0-C71C918D2D57}" type="datetimeFigureOut">
              <a:rPr lang="en-US" smtClean="0"/>
              <a:t>4/5/12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39358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9B991-8171-9E46-A8A0-C71C918D2D57}" type="datetimeFigureOut">
              <a:rPr lang="en-US" smtClean="0"/>
              <a:t>4/5/12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170489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9B991-8171-9E46-A8A0-C71C918D2D57}" type="datetimeFigureOut">
              <a:rPr lang="en-US" smtClean="0"/>
              <a:t>4/5/12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3063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9B991-8171-9E46-A8A0-C71C918D2D57}" type="datetimeFigureOut">
              <a:rPr lang="en-US" smtClean="0"/>
              <a:t>4/5/12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410765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9B991-8171-9E46-A8A0-C71C918D2D57}" type="datetimeFigureOut">
              <a:rPr lang="en-US" smtClean="0"/>
              <a:t>4/5/12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310234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9B991-8171-9E46-A8A0-C71C918D2D57}" type="datetimeFigureOut">
              <a:rPr lang="en-US" smtClean="0"/>
              <a:t>4/5/12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3280E-08D9-1045-A628-5A5CF0E902AF}" type="slidenum">
              <a:rPr lang="en-US" smtClean="0"/>
              <a:t>‹#›</a:t>
            </a:fld>
            <a:endParaRPr lang="en-US"/>
          </a:p>
        </p:txBody>
      </p:sp>
    </p:spTree>
    <p:extLst>
      <p:ext uri="{BB962C8B-B14F-4D97-AF65-F5344CB8AC3E}">
        <p14:creationId xmlns:p14="http://schemas.microsoft.com/office/powerpoint/2010/main" val="2741678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9B991-8171-9E46-A8A0-C71C918D2D57}" type="datetimeFigureOut">
              <a:rPr lang="en-US" smtClean="0"/>
              <a:t>4/5/12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3280E-08D9-1045-A628-5A5CF0E902AF}" type="slidenum">
              <a:rPr lang="en-US" smtClean="0"/>
              <a:t>‹#›</a:t>
            </a:fld>
            <a:endParaRPr lang="en-US"/>
          </a:p>
        </p:txBody>
      </p:sp>
    </p:spTree>
    <p:extLst>
      <p:ext uri="{BB962C8B-B14F-4D97-AF65-F5344CB8AC3E}">
        <p14:creationId xmlns:p14="http://schemas.microsoft.com/office/powerpoint/2010/main" val="3655490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ealclimate.org/" TargetMode="External"/><Relationship Id="rId4" Type="http://schemas.openxmlformats.org/officeDocument/2006/relationships/hyperlink" Target="http://climatecrocks.com/overview/" TargetMode="External"/><Relationship Id="rId5" Type="http://schemas.openxmlformats.org/officeDocument/2006/relationships/hyperlink" Target="http://bbickmore.wordpress.com/" TargetMode="External"/><Relationship Id="rId1" Type="http://schemas.openxmlformats.org/officeDocument/2006/relationships/slideLayout" Target="../slideLayouts/slideLayout2.xml"/><Relationship Id="rId2" Type="http://schemas.openxmlformats.org/officeDocument/2006/relationships/hyperlink" Target="http://www.skepticalscience.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2658"/>
            <a:ext cx="7772400" cy="1470025"/>
          </a:xfrm>
        </p:spPr>
        <p:txBody>
          <a:bodyPr/>
          <a:lstStyle/>
          <a:p>
            <a:r>
              <a:rPr lang="en-US" sz="4400" dirty="0" err="1" smtClean="0"/>
              <a:t>Agnotology</a:t>
            </a:r>
            <a:r>
              <a:rPr lang="en-US" sz="4400" dirty="0" smtClean="0"/>
              <a:t> as a teaching tool</a:t>
            </a:r>
            <a:endParaRPr lang="en-US" sz="4400" dirty="0"/>
          </a:p>
        </p:txBody>
      </p:sp>
      <p:sp>
        <p:nvSpPr>
          <p:cNvPr id="3" name="Subtitle 2"/>
          <p:cNvSpPr>
            <a:spLocks noGrp="1"/>
          </p:cNvSpPr>
          <p:nvPr>
            <p:ph type="subTitle" idx="1"/>
          </p:nvPr>
        </p:nvSpPr>
        <p:spPr>
          <a:xfrm>
            <a:off x="2133600" y="2487724"/>
            <a:ext cx="6172200" cy="2254944"/>
          </a:xfrm>
        </p:spPr>
        <p:txBody>
          <a:bodyPr>
            <a:normAutofit lnSpcReduction="10000"/>
          </a:bodyPr>
          <a:lstStyle/>
          <a:p>
            <a:r>
              <a:rPr lang="en-US" dirty="0" smtClean="0">
                <a:solidFill>
                  <a:schemeClr val="tx2">
                    <a:lumMod val="75000"/>
                  </a:schemeClr>
                </a:solidFill>
              </a:rPr>
              <a:t>Dan Bedford</a:t>
            </a:r>
          </a:p>
          <a:p>
            <a:r>
              <a:rPr lang="en-US" dirty="0" smtClean="0">
                <a:solidFill>
                  <a:schemeClr val="tx2">
                    <a:lumMod val="75000"/>
                  </a:schemeClr>
                </a:solidFill>
              </a:rPr>
              <a:t>Geography Department</a:t>
            </a:r>
          </a:p>
          <a:p>
            <a:r>
              <a:rPr lang="en-US" dirty="0" smtClean="0">
                <a:solidFill>
                  <a:schemeClr val="tx2">
                    <a:lumMod val="75000"/>
                  </a:schemeClr>
                </a:solidFill>
              </a:rPr>
              <a:t>Weber State University</a:t>
            </a:r>
          </a:p>
          <a:p>
            <a:r>
              <a:rPr lang="en-US" dirty="0" smtClean="0">
                <a:solidFill>
                  <a:schemeClr val="tx2">
                    <a:lumMod val="75000"/>
                  </a:schemeClr>
                </a:solidFill>
              </a:rPr>
              <a:t>Ogden UT 84408-1210</a:t>
            </a:r>
          </a:p>
          <a:p>
            <a:endParaRPr lang="en-US" dirty="0">
              <a:solidFill>
                <a:schemeClr val="tx2">
                  <a:lumMod val="75000"/>
                </a:schemeClr>
              </a:solidFill>
            </a:endParaRPr>
          </a:p>
        </p:txBody>
      </p:sp>
    </p:spTree>
    <p:extLst>
      <p:ext uri="{BB962C8B-B14F-4D97-AF65-F5344CB8AC3E}">
        <p14:creationId xmlns:p14="http://schemas.microsoft.com/office/powerpoint/2010/main" val="538986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_New_Yorker_optimist-pessimist-pragmatist_12032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79" y="724521"/>
            <a:ext cx="8524985" cy="6031657"/>
          </a:xfrm>
          <a:prstGeom prst="rect">
            <a:avLst/>
          </a:prstGeom>
        </p:spPr>
      </p:pic>
      <p:sp>
        <p:nvSpPr>
          <p:cNvPr id="5" name="TextBox 4"/>
          <p:cNvSpPr txBox="1"/>
          <p:nvPr/>
        </p:nvSpPr>
        <p:spPr>
          <a:xfrm>
            <a:off x="0" y="0"/>
            <a:ext cx="9144000" cy="584776"/>
          </a:xfrm>
          <a:prstGeom prst="rect">
            <a:avLst/>
          </a:prstGeom>
          <a:noFill/>
        </p:spPr>
        <p:txBody>
          <a:bodyPr wrap="square" rtlCol="0">
            <a:spAutoFit/>
          </a:bodyPr>
          <a:lstStyle/>
          <a:p>
            <a:pPr algn="ctr"/>
            <a:r>
              <a:rPr lang="en-US" sz="3200" dirty="0" smtClean="0"/>
              <a:t>Transition from pessimist to optimist/pragmatist.</a:t>
            </a:r>
            <a:endParaRPr lang="en-US" sz="3200" dirty="0"/>
          </a:p>
        </p:txBody>
      </p:sp>
      <p:sp>
        <p:nvSpPr>
          <p:cNvPr id="6" name="TextBox 5"/>
          <p:cNvSpPr txBox="1"/>
          <p:nvPr/>
        </p:nvSpPr>
        <p:spPr>
          <a:xfrm>
            <a:off x="0" y="6550223"/>
            <a:ext cx="9144000" cy="307777"/>
          </a:xfrm>
          <a:prstGeom prst="rect">
            <a:avLst/>
          </a:prstGeom>
          <a:noFill/>
        </p:spPr>
        <p:txBody>
          <a:bodyPr wrap="square" rtlCol="0">
            <a:spAutoFit/>
          </a:bodyPr>
          <a:lstStyle/>
          <a:p>
            <a:pPr algn="ctr"/>
            <a:r>
              <a:rPr lang="en-US" sz="1400" dirty="0" smtClean="0"/>
              <a:t>Source: </a:t>
            </a:r>
            <a:r>
              <a:rPr lang="en-US" sz="1400" i="1" dirty="0" smtClean="0"/>
              <a:t>The New Yorker</a:t>
            </a:r>
            <a:r>
              <a:rPr lang="en-US" sz="1400" dirty="0" smtClean="0"/>
              <a:t> March 26 2012.</a:t>
            </a:r>
            <a:endParaRPr lang="en-US" sz="1400" dirty="0"/>
          </a:p>
        </p:txBody>
      </p:sp>
    </p:spTree>
    <p:extLst>
      <p:ext uri="{BB962C8B-B14F-4D97-AF65-F5344CB8AC3E}">
        <p14:creationId xmlns:p14="http://schemas.microsoft.com/office/powerpoint/2010/main" val="4178701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noFill/>
        </p:spPr>
        <p:txBody>
          <a:bodyPr wrap="square" rtlCol="0">
            <a:spAutoFit/>
          </a:bodyPr>
          <a:lstStyle/>
          <a:p>
            <a:pPr algn="ctr"/>
            <a:r>
              <a:rPr lang="en-US" sz="3200" dirty="0" smtClean="0"/>
              <a:t>Can I vaccinate my students against misinformation?</a:t>
            </a:r>
            <a:endParaRPr lang="en-US" sz="3200" dirty="0"/>
          </a:p>
        </p:txBody>
      </p:sp>
      <p:pic>
        <p:nvPicPr>
          <p:cNvPr id="3" name="Picture 2" descr="funny_vaccination_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041400"/>
            <a:ext cx="6350000" cy="4762500"/>
          </a:xfrm>
          <a:prstGeom prst="rect">
            <a:avLst/>
          </a:prstGeom>
        </p:spPr>
      </p:pic>
    </p:spTree>
    <p:extLst>
      <p:ext uri="{BB962C8B-B14F-4D97-AF65-F5344CB8AC3E}">
        <p14:creationId xmlns:p14="http://schemas.microsoft.com/office/powerpoint/2010/main" val="25911845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The idea</a:t>
            </a:r>
            <a:endParaRPr lang="en-US" sz="4800" dirty="0"/>
          </a:p>
        </p:txBody>
      </p:sp>
      <p:sp>
        <p:nvSpPr>
          <p:cNvPr id="6" name="TextBox 5"/>
          <p:cNvSpPr txBox="1"/>
          <p:nvPr/>
        </p:nvSpPr>
        <p:spPr>
          <a:xfrm>
            <a:off x="280738" y="1911684"/>
            <a:ext cx="8595894" cy="2554545"/>
          </a:xfrm>
          <a:prstGeom prst="rect">
            <a:avLst/>
          </a:prstGeom>
          <a:noFill/>
        </p:spPr>
        <p:txBody>
          <a:bodyPr wrap="square" rtlCol="0">
            <a:spAutoFit/>
          </a:bodyPr>
          <a:lstStyle/>
          <a:p>
            <a:r>
              <a:rPr lang="en-US" sz="3200" dirty="0" smtClean="0"/>
              <a:t>1. Vaccination:</a:t>
            </a:r>
          </a:p>
          <a:p>
            <a:r>
              <a:rPr lang="en-US" sz="3200" dirty="0" smtClean="0"/>
              <a:t>		Equip students to identify misinformation</a:t>
            </a:r>
          </a:p>
          <a:p>
            <a:endParaRPr lang="en-US" sz="3200" dirty="0"/>
          </a:p>
          <a:p>
            <a:r>
              <a:rPr lang="en-US" sz="3200" dirty="0" smtClean="0"/>
              <a:t>2. Classroom use:</a:t>
            </a:r>
          </a:p>
          <a:p>
            <a:r>
              <a:rPr lang="en-US" sz="3200" dirty="0"/>
              <a:t>	</a:t>
            </a:r>
            <a:r>
              <a:rPr lang="en-US" sz="3200" dirty="0" smtClean="0"/>
              <a:t>	Test student knowledge and critical thinking</a:t>
            </a:r>
            <a:endParaRPr lang="en-US" sz="3200" dirty="0"/>
          </a:p>
        </p:txBody>
      </p:sp>
    </p:spTree>
    <p:extLst>
      <p:ext uri="{BB962C8B-B14F-4D97-AF65-F5344CB8AC3E}">
        <p14:creationId xmlns:p14="http://schemas.microsoft.com/office/powerpoint/2010/main" val="19661942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7532"/>
            <a:ext cx="8229600" cy="1143000"/>
          </a:xfrm>
        </p:spPr>
        <p:txBody>
          <a:bodyPr/>
          <a:lstStyle/>
          <a:p>
            <a:r>
              <a:rPr lang="en-US" sz="4400" dirty="0" smtClean="0"/>
              <a:t>The idea (1): vaccination</a:t>
            </a:r>
            <a:endParaRPr lang="en-US" sz="4400" dirty="0"/>
          </a:p>
        </p:txBody>
      </p:sp>
      <p:sp>
        <p:nvSpPr>
          <p:cNvPr id="4" name="Rectangular Callout 3"/>
          <p:cNvSpPr/>
          <p:nvPr/>
        </p:nvSpPr>
        <p:spPr>
          <a:xfrm>
            <a:off x="2687053" y="1283368"/>
            <a:ext cx="3983790" cy="1082841"/>
          </a:xfrm>
          <a:prstGeom prst="wedgeRectCallout">
            <a:avLst>
              <a:gd name="adj1" fmla="val 22042"/>
              <a:gd name="adj2" fmla="val 4475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rPr>
              <a:t>Identify flaws in specific items of misinformation</a:t>
            </a:r>
          </a:p>
        </p:txBody>
      </p:sp>
    </p:spTree>
    <p:extLst>
      <p:ext uri="{BB962C8B-B14F-4D97-AF65-F5344CB8AC3E}">
        <p14:creationId xmlns:p14="http://schemas.microsoft.com/office/powerpoint/2010/main" val="26099057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2687053" y="1283368"/>
            <a:ext cx="3983790" cy="1082841"/>
          </a:xfrm>
          <a:prstGeom prst="wedgeRectCallout">
            <a:avLst>
              <a:gd name="adj1" fmla="val 22042"/>
              <a:gd name="adj2" fmla="val 11018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rPr>
              <a:t>Identify flaws in specific items of misinformation</a:t>
            </a:r>
          </a:p>
        </p:txBody>
      </p:sp>
      <p:sp>
        <p:nvSpPr>
          <p:cNvPr id="10" name="Rectangular Callout 9"/>
          <p:cNvSpPr/>
          <p:nvPr/>
        </p:nvSpPr>
        <p:spPr>
          <a:xfrm>
            <a:off x="2165684" y="3026610"/>
            <a:ext cx="5106738" cy="1082841"/>
          </a:xfrm>
          <a:prstGeom prst="wedgeRectCallout">
            <a:avLst>
              <a:gd name="adj1" fmla="val 21518"/>
              <a:gd name="adj2" fmla="val 48461"/>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Build understanding of general flaws in misinformation</a:t>
            </a:r>
            <a:endParaRPr lang="en-US" sz="3000" dirty="0">
              <a:solidFill>
                <a:schemeClr val="tx1"/>
              </a:solidFill>
            </a:endParaRPr>
          </a:p>
        </p:txBody>
      </p:sp>
      <p:sp>
        <p:nvSpPr>
          <p:cNvPr id="5" name="Title 2"/>
          <p:cNvSpPr>
            <a:spLocks noGrp="1"/>
          </p:cNvSpPr>
          <p:nvPr>
            <p:ph type="title"/>
          </p:nvPr>
        </p:nvSpPr>
        <p:spPr>
          <a:xfrm>
            <a:off x="457200" y="107532"/>
            <a:ext cx="8229600" cy="1143000"/>
          </a:xfrm>
        </p:spPr>
        <p:txBody>
          <a:bodyPr/>
          <a:lstStyle/>
          <a:p>
            <a:r>
              <a:rPr lang="en-US" sz="4400" dirty="0" smtClean="0"/>
              <a:t>The idea (1): vaccination</a:t>
            </a:r>
            <a:endParaRPr lang="en-US" sz="4400" dirty="0"/>
          </a:p>
        </p:txBody>
      </p:sp>
    </p:spTree>
    <p:extLst>
      <p:ext uri="{BB962C8B-B14F-4D97-AF65-F5344CB8AC3E}">
        <p14:creationId xmlns:p14="http://schemas.microsoft.com/office/powerpoint/2010/main" val="18360994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2687053" y="1283368"/>
            <a:ext cx="3983790" cy="1082841"/>
          </a:xfrm>
          <a:prstGeom prst="wedgeRectCallout">
            <a:avLst>
              <a:gd name="adj1" fmla="val 22042"/>
              <a:gd name="adj2" fmla="val 11018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rPr>
              <a:t>Identify flaws in specific items of misinformation</a:t>
            </a:r>
          </a:p>
        </p:txBody>
      </p:sp>
      <p:sp>
        <p:nvSpPr>
          <p:cNvPr id="10" name="Rectangular Callout 9"/>
          <p:cNvSpPr/>
          <p:nvPr/>
        </p:nvSpPr>
        <p:spPr>
          <a:xfrm>
            <a:off x="2165684" y="3026610"/>
            <a:ext cx="5106738" cy="1082841"/>
          </a:xfrm>
          <a:prstGeom prst="wedgeRectCallout">
            <a:avLst>
              <a:gd name="adj1" fmla="val 21780"/>
              <a:gd name="adj2" fmla="val 11142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Build understanding of general flaws in misinformation</a:t>
            </a:r>
            <a:endParaRPr lang="en-US" sz="3000" dirty="0">
              <a:solidFill>
                <a:schemeClr val="tx1"/>
              </a:solidFill>
            </a:endParaRPr>
          </a:p>
        </p:txBody>
      </p:sp>
      <p:sp>
        <p:nvSpPr>
          <p:cNvPr id="11" name="Rectangular Callout 10"/>
          <p:cNvSpPr/>
          <p:nvPr/>
        </p:nvSpPr>
        <p:spPr>
          <a:xfrm>
            <a:off x="2839453" y="4777873"/>
            <a:ext cx="3983790" cy="1082841"/>
          </a:xfrm>
          <a:prstGeom prst="wedgeRectCallout">
            <a:avLst>
              <a:gd name="adj1" fmla="val 22042"/>
              <a:gd name="adj2" fmla="val 48461"/>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Neutralize misinformation</a:t>
            </a:r>
            <a:endParaRPr lang="en-US" sz="3000" dirty="0">
              <a:solidFill>
                <a:schemeClr val="tx1"/>
              </a:solidFill>
            </a:endParaRPr>
          </a:p>
        </p:txBody>
      </p:sp>
      <p:sp>
        <p:nvSpPr>
          <p:cNvPr id="7" name="Title 2"/>
          <p:cNvSpPr>
            <a:spLocks noGrp="1"/>
          </p:cNvSpPr>
          <p:nvPr>
            <p:ph type="title"/>
          </p:nvPr>
        </p:nvSpPr>
        <p:spPr>
          <a:xfrm>
            <a:off x="457200" y="107532"/>
            <a:ext cx="8229600" cy="1143000"/>
          </a:xfrm>
        </p:spPr>
        <p:txBody>
          <a:bodyPr/>
          <a:lstStyle/>
          <a:p>
            <a:r>
              <a:rPr lang="en-US" sz="4400" dirty="0" smtClean="0"/>
              <a:t>The idea (1): vaccination</a:t>
            </a:r>
            <a:endParaRPr lang="en-US" sz="4400" dirty="0"/>
          </a:p>
        </p:txBody>
      </p:sp>
    </p:spTree>
    <p:extLst>
      <p:ext uri="{BB962C8B-B14F-4D97-AF65-F5344CB8AC3E}">
        <p14:creationId xmlns:p14="http://schemas.microsoft.com/office/powerpoint/2010/main" val="18360994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ulcan-pinch.jpg"/>
          <p:cNvPicPr>
            <a:picLocks noChangeAspect="1"/>
          </p:cNvPicPr>
          <p:nvPr/>
        </p:nvPicPr>
        <p:blipFill rotWithShape="1">
          <a:blip r:embed="rId2">
            <a:extLst>
              <a:ext uri="{28A0092B-C50C-407E-A947-70E740481C1C}">
                <a14:useLocalDpi xmlns:a14="http://schemas.microsoft.com/office/drawing/2010/main" val="0"/>
              </a:ext>
            </a:extLst>
          </a:blip>
          <a:srcRect r="11932"/>
          <a:stretch/>
        </p:blipFill>
        <p:spPr>
          <a:xfrm>
            <a:off x="1782429" y="1595857"/>
            <a:ext cx="5679746" cy="3979319"/>
          </a:xfrm>
          <a:prstGeom prst="rect">
            <a:avLst/>
          </a:prstGeom>
        </p:spPr>
      </p:pic>
      <p:sp>
        <p:nvSpPr>
          <p:cNvPr id="3" name="Title 2"/>
          <p:cNvSpPr>
            <a:spLocks noGrp="1"/>
          </p:cNvSpPr>
          <p:nvPr>
            <p:ph type="title"/>
          </p:nvPr>
        </p:nvSpPr>
        <p:spPr>
          <a:xfrm>
            <a:off x="0" y="7269"/>
            <a:ext cx="9144000" cy="1143000"/>
          </a:xfrm>
        </p:spPr>
        <p:txBody>
          <a:bodyPr>
            <a:normAutofit fontScale="90000"/>
          </a:bodyPr>
          <a:lstStyle/>
          <a:p>
            <a:r>
              <a:rPr lang="en-US" sz="4400" dirty="0" smtClean="0"/>
              <a:t>Finding misinformation’s pressure points </a:t>
            </a:r>
            <a:endParaRPr lang="en-US" sz="4400" dirty="0"/>
          </a:p>
        </p:txBody>
      </p:sp>
    </p:spTree>
    <p:extLst>
      <p:ext uri="{BB962C8B-B14F-4D97-AF65-F5344CB8AC3E}">
        <p14:creationId xmlns:p14="http://schemas.microsoft.com/office/powerpoint/2010/main" val="14917121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The idea (2): classroom use</a:t>
            </a:r>
            <a:endParaRPr lang="en-US" sz="4800" dirty="0"/>
          </a:p>
        </p:txBody>
      </p:sp>
      <p:sp>
        <p:nvSpPr>
          <p:cNvPr id="5" name="Content Placeholder 1"/>
          <p:cNvSpPr>
            <a:spLocks noGrp="1"/>
          </p:cNvSpPr>
          <p:nvPr>
            <p:ph idx="1"/>
          </p:nvPr>
        </p:nvSpPr>
        <p:spPr>
          <a:xfrm>
            <a:off x="467896" y="1883500"/>
            <a:ext cx="8229600" cy="4340725"/>
          </a:xfrm>
        </p:spPr>
        <p:txBody>
          <a:bodyPr>
            <a:normAutofit/>
          </a:bodyPr>
          <a:lstStyle/>
          <a:p>
            <a:pPr marL="0" indent="0">
              <a:buNone/>
            </a:pPr>
            <a:r>
              <a:rPr lang="en-US" sz="3600" dirty="0" smtClean="0"/>
              <a:t>Use misinformation to test:</a:t>
            </a:r>
            <a:endParaRPr lang="en-US" sz="3200" dirty="0" smtClean="0"/>
          </a:p>
          <a:p>
            <a:pPr lvl="1">
              <a:buFont typeface="Arial" pitchFamily="34" charset="0"/>
              <a:buChar char="•"/>
            </a:pPr>
            <a:r>
              <a:rPr lang="en-US" sz="3200" dirty="0" smtClean="0"/>
              <a:t>Critical thinking</a:t>
            </a:r>
          </a:p>
          <a:p>
            <a:pPr lvl="1">
              <a:buFont typeface="Arial" pitchFamily="34" charset="0"/>
              <a:buChar char="•"/>
            </a:pPr>
            <a:r>
              <a:rPr lang="en-US" sz="3200" dirty="0"/>
              <a:t>Content knowledge</a:t>
            </a:r>
          </a:p>
          <a:p>
            <a:pPr lvl="1">
              <a:buFont typeface="Arial" pitchFamily="34" charset="0"/>
              <a:buChar char="•"/>
            </a:pPr>
            <a:r>
              <a:rPr lang="en-US" sz="3200" dirty="0" smtClean="0"/>
              <a:t>Persistence/resilience of content knowledge</a:t>
            </a:r>
            <a:endParaRPr lang="en-US" sz="3200" dirty="0"/>
          </a:p>
        </p:txBody>
      </p:sp>
    </p:spTree>
    <p:extLst>
      <p:ext uri="{BB962C8B-B14F-4D97-AF65-F5344CB8AC3E}">
        <p14:creationId xmlns:p14="http://schemas.microsoft.com/office/powerpoint/2010/main" val="29224331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The idea</a:t>
            </a:r>
            <a:endParaRPr lang="en-US" sz="4800" dirty="0"/>
          </a:p>
        </p:txBody>
      </p:sp>
      <p:sp>
        <p:nvSpPr>
          <p:cNvPr id="5" name="Content Placeholder 1"/>
          <p:cNvSpPr>
            <a:spLocks noGrp="1"/>
          </p:cNvSpPr>
          <p:nvPr>
            <p:ph idx="1"/>
          </p:nvPr>
        </p:nvSpPr>
        <p:spPr>
          <a:xfrm>
            <a:off x="457200" y="1729231"/>
            <a:ext cx="8229600" cy="4340725"/>
          </a:xfrm>
        </p:spPr>
        <p:txBody>
          <a:bodyPr>
            <a:normAutofit/>
          </a:bodyPr>
          <a:lstStyle/>
          <a:p>
            <a:pPr marL="0" indent="0">
              <a:buNone/>
            </a:pPr>
            <a:r>
              <a:rPr lang="en-US" sz="3600" dirty="0" smtClean="0"/>
              <a:t>Use misinformation to test:</a:t>
            </a:r>
            <a:endParaRPr lang="en-US" sz="3200" dirty="0" smtClean="0"/>
          </a:p>
          <a:p>
            <a:pPr lvl="1">
              <a:buFont typeface="Arial" pitchFamily="34" charset="0"/>
              <a:buChar char="•"/>
            </a:pPr>
            <a:r>
              <a:rPr lang="en-US" sz="3200" dirty="0" smtClean="0"/>
              <a:t>Critical thinking</a:t>
            </a:r>
          </a:p>
          <a:p>
            <a:pPr lvl="1">
              <a:buFont typeface="Arial" pitchFamily="34" charset="0"/>
              <a:buChar char="•"/>
            </a:pPr>
            <a:r>
              <a:rPr lang="en-US" sz="3200" dirty="0"/>
              <a:t>Content knowledge</a:t>
            </a:r>
          </a:p>
          <a:p>
            <a:pPr lvl="1">
              <a:buFont typeface="Arial" pitchFamily="34" charset="0"/>
              <a:buChar char="•"/>
            </a:pPr>
            <a:r>
              <a:rPr lang="en-US" sz="3200" dirty="0" smtClean="0"/>
              <a:t>Persistence/resilience of content knowledge</a:t>
            </a:r>
            <a:endParaRPr lang="en-US" sz="3200" dirty="0"/>
          </a:p>
        </p:txBody>
      </p:sp>
      <p:sp>
        <p:nvSpPr>
          <p:cNvPr id="4" name="TextBox 3"/>
          <p:cNvSpPr txBox="1"/>
          <p:nvPr/>
        </p:nvSpPr>
        <p:spPr>
          <a:xfrm>
            <a:off x="2104008" y="5115849"/>
            <a:ext cx="4864962" cy="954107"/>
          </a:xfrm>
          <a:prstGeom prst="rect">
            <a:avLst/>
          </a:prstGeom>
          <a:noFill/>
          <a:ln w="38100">
            <a:solidFill>
              <a:srgbClr val="FF0000"/>
            </a:solidFill>
          </a:ln>
        </p:spPr>
        <p:txBody>
          <a:bodyPr wrap="square" rtlCol="0">
            <a:spAutoFit/>
          </a:bodyPr>
          <a:lstStyle/>
          <a:p>
            <a:pPr algn="ctr"/>
            <a:r>
              <a:rPr lang="en-US" sz="2400" b="1" i="1" dirty="0" smtClean="0"/>
              <a:t>These are</a:t>
            </a:r>
          </a:p>
          <a:p>
            <a:pPr algn="ctr"/>
            <a:r>
              <a:rPr lang="en-US" sz="3200" b="1" i="1" dirty="0" smtClean="0">
                <a:solidFill>
                  <a:srgbClr val="FF0000"/>
                </a:solidFill>
              </a:rPr>
              <a:t>LATE-SEMESTER EXERCISES</a:t>
            </a:r>
            <a:endParaRPr lang="en-US" sz="3200" b="1" i="1" dirty="0">
              <a:solidFill>
                <a:srgbClr val="FF0000"/>
              </a:solidFill>
            </a:endParaRPr>
          </a:p>
        </p:txBody>
      </p:sp>
    </p:spTree>
    <p:extLst>
      <p:ext uri="{BB962C8B-B14F-4D97-AF65-F5344CB8AC3E}">
        <p14:creationId xmlns:p14="http://schemas.microsoft.com/office/powerpoint/2010/main" val="28195083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457200" y="631552"/>
            <a:ext cx="8419514" cy="6124754"/>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endParaRPr lang="en-US" sz="1400" dirty="0"/>
          </a:p>
          <a:p>
            <a:r>
              <a:rPr lang="en-US" sz="1400" dirty="0" smtClean="0"/>
              <a:t>	….NASA </a:t>
            </a:r>
            <a:r>
              <a:rPr lang="en-US" sz="1400" dirty="0"/>
              <a:t>satellites found that last winter’s Arctic Sea ice covered 2 million square kilometers (772,000 square miles) more than the last three years’ average. It also was 10 to 20 centimeters (about 4 – 8 inches) thicker than in 2007. The ice between Canada and southwest Greenland also spread dramatically. “We have to go back 15 years to find ice expansion so far south,” Denmark’s Meteorological Institute stated. </a:t>
            </a:r>
          </a:p>
          <a:p>
            <a:r>
              <a:rPr lang="en-US" sz="1400" dirty="0" smtClean="0"/>
              <a:t>	</a:t>
            </a:r>
          </a:p>
          <a:p>
            <a:r>
              <a:rPr lang="en-US" sz="1400" dirty="0"/>
              <a:t>	</a:t>
            </a:r>
            <a:r>
              <a:rPr lang="en-US" sz="1400" dirty="0" smtClean="0"/>
              <a:t>“</a:t>
            </a:r>
            <a:r>
              <a:rPr lang="en-US" sz="1400" dirty="0"/>
              <a:t>Snows Return to Mount Kilimanjaro,” cheered a January 21 International </a:t>
            </a:r>
            <a:r>
              <a:rPr lang="en-US" sz="1400" i="1" dirty="0"/>
              <a:t>Herald Tribune</a:t>
            </a:r>
            <a:r>
              <a:rPr lang="en-US" sz="1400" dirty="0"/>
              <a:t> headline, as Africa also defies the “warming” narrative.</a:t>
            </a:r>
          </a:p>
          <a:p>
            <a:r>
              <a:rPr lang="en-US" sz="1400" dirty="0" smtClean="0"/>
              <a:t>	While </a:t>
            </a:r>
            <a:r>
              <a:rPr lang="en-US" sz="1400" dirty="0"/>
              <a:t>neither anecdotes nor one year’s statistics confirm global cooling, a decade of data contradict the “melting planet” rhetoric that heats Capitol Hill and America’s newsrooms</a:t>
            </a:r>
            <a:r>
              <a:rPr lang="en-US" sz="1400" dirty="0" smtClean="0"/>
              <a:t>.</a:t>
            </a:r>
          </a:p>
          <a:p>
            <a:r>
              <a:rPr lang="en-US" sz="1400" dirty="0"/>
              <a:t>	</a:t>
            </a:r>
            <a:r>
              <a:rPr lang="en-US" sz="1400" dirty="0" smtClean="0"/>
              <a:t>“</a:t>
            </a:r>
            <a:r>
              <a:rPr lang="en-US" sz="1400" dirty="0"/>
              <a:t>The University of Alabama, Huntsville’s analysis of data from satellites launched in 1979 showed a warming trend of 0.14 degrees Centigrade (0.25 Fahrenheit) per decade,” Joseph </a:t>
            </a:r>
            <a:r>
              <a:rPr lang="en-US" sz="1400" dirty="0" err="1"/>
              <a:t>D’Aleo</a:t>
            </a:r>
            <a:r>
              <a:rPr lang="en-US" sz="1400" dirty="0"/>
              <a:t>, the Weather Channel’s first Director of Meteorology, told me. “This warmth peaked in 1998, and the temperature trend the last decade has been flat, even as CO</a:t>
            </a:r>
            <a:r>
              <a:rPr lang="en-US" sz="1400" baseline="-25000" dirty="0"/>
              <a:t>2</a:t>
            </a:r>
            <a:r>
              <a:rPr lang="en-US" sz="1400" dirty="0"/>
              <a:t> has increased 5.5 percent. Cooling began in 2002. Over the last six years, global temperatures from satellite and land-temperature gauges have cooled (-0.14 F and -0.22 F, respectively). Ocean buoys have echoed that slight cooling since the National Oceanic and Atmospheric Administration deployed them in 2003.”</a:t>
            </a:r>
          </a:p>
          <a:p>
            <a:r>
              <a:rPr lang="en-US" sz="1400" dirty="0" smtClean="0"/>
              <a:t>	</a:t>
            </a:r>
          </a:p>
          <a:p>
            <a:r>
              <a:rPr lang="en-US" sz="1400" dirty="0"/>
              <a:t>	</a:t>
            </a:r>
            <a:r>
              <a:rPr lang="en-US" sz="1400" dirty="0" smtClean="0"/>
              <a:t>These </a:t>
            </a:r>
            <a:r>
              <a:rPr lang="en-US" sz="1400" dirty="0"/>
              <a:t>researchers are not alone. They are among a rising tide of scientists who question the so-called “global warming” theory. Some further argue that global cooling merits urgent concern.</a:t>
            </a:r>
          </a:p>
          <a:p>
            <a:r>
              <a:rPr lang="en-US" sz="1400" dirty="0" smtClean="0"/>
              <a:t>	“</a:t>
            </a:r>
            <a:r>
              <a:rPr lang="en-US" sz="1400" dirty="0"/>
              <a:t>In stark contrast to the often repeated assertion that the science of climate change is ‘settled,’ significant new peer-reviewed research has cast even more doubt on the hypothesis of dangerous human-caused global warming,” 100 prestigious geologists, physicists, meteorologists, and other scientists wrote United Nations Secretary General Ban Ki-Moon last December. They also noted that “today’s computer models cannot predict climate. Consistent with this, and despite computer projections of temperature rises, there has been no net global warming since 1998</a:t>
            </a:r>
            <a:r>
              <a:rPr lang="en-US" sz="1400" dirty="0" smtClean="0"/>
              <a:t>.”</a:t>
            </a:r>
            <a:endParaRPr lang="en-US" sz="1400" dirty="0"/>
          </a:p>
        </p:txBody>
      </p:sp>
    </p:spTree>
    <p:extLst>
      <p:ext uri="{BB962C8B-B14F-4D97-AF65-F5344CB8AC3E}">
        <p14:creationId xmlns:p14="http://schemas.microsoft.com/office/powerpoint/2010/main" val="26240775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1EmAsbOR2L__SS500_.jpg"/>
          <p:cNvPicPr>
            <a:picLocks noChangeAspect="1"/>
          </p:cNvPicPr>
          <p:nvPr/>
        </p:nvPicPr>
        <p:blipFill>
          <a:blip r:embed="rId3" cstate="print"/>
          <a:srcRect l="16568" r="16858"/>
          <a:stretch>
            <a:fillRect/>
          </a:stretch>
        </p:blipFill>
        <p:spPr>
          <a:xfrm>
            <a:off x="363985" y="354368"/>
            <a:ext cx="3906175" cy="5867400"/>
          </a:xfrm>
          <a:prstGeom prst="rect">
            <a:avLst/>
          </a:prstGeom>
        </p:spPr>
      </p:pic>
    </p:spTree>
    <p:extLst>
      <p:ext uri="{BB962C8B-B14F-4D97-AF65-F5344CB8AC3E}">
        <p14:creationId xmlns:p14="http://schemas.microsoft.com/office/powerpoint/2010/main" val="7654938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457200" y="631552"/>
            <a:ext cx="8419514" cy="6124754"/>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endParaRPr lang="en-US" sz="1400" dirty="0"/>
          </a:p>
          <a:p>
            <a:r>
              <a:rPr lang="en-US" sz="1400" dirty="0" smtClean="0"/>
              <a:t>	….NASA </a:t>
            </a:r>
            <a:r>
              <a:rPr lang="en-US" sz="1400" dirty="0"/>
              <a:t>satellites found that last winter’s Arctic Sea ice covered 2 million square kilometers (772,000 square miles) more than the last three years’ average. It also was 10 to 20 centimeters (about 4 – 8 inches) thicker than in 2007. The ice between Canada and southwest Greenland also spread dramatically. “We have to go back 15 years to find ice expansion so far south,” Denmark’s Meteorological Institute stated. </a:t>
            </a:r>
          </a:p>
          <a:p>
            <a:r>
              <a:rPr lang="en-US" sz="1400" dirty="0" smtClean="0"/>
              <a:t>	</a:t>
            </a:r>
          </a:p>
          <a:p>
            <a:r>
              <a:rPr lang="en-US" sz="1400" dirty="0"/>
              <a:t>	</a:t>
            </a:r>
            <a:r>
              <a:rPr lang="en-US" sz="1400" dirty="0" smtClean="0"/>
              <a:t>“</a:t>
            </a:r>
            <a:r>
              <a:rPr lang="en-US" sz="1400" dirty="0"/>
              <a:t>Snows Return to Mount Kilimanjaro,” cheered a January 21 International </a:t>
            </a:r>
            <a:r>
              <a:rPr lang="en-US" sz="1400" i="1" dirty="0"/>
              <a:t>Herald Tribune</a:t>
            </a:r>
            <a:r>
              <a:rPr lang="en-US" sz="1400" dirty="0"/>
              <a:t> headline, as Africa also defies the “warming” narrative.</a:t>
            </a:r>
          </a:p>
          <a:p>
            <a:r>
              <a:rPr lang="en-US" sz="1400" dirty="0" smtClean="0"/>
              <a:t>	While </a:t>
            </a:r>
            <a:r>
              <a:rPr lang="en-US" sz="1400" dirty="0"/>
              <a:t>neither anecdotes nor one year’s statistics confirm global cooling, a decade of data contradict the “melting planet” rhetoric that heats Capitol Hill and America’s newsrooms</a:t>
            </a:r>
            <a:r>
              <a:rPr lang="en-US" sz="1400" dirty="0" smtClean="0"/>
              <a:t>.</a:t>
            </a:r>
          </a:p>
          <a:p>
            <a:r>
              <a:rPr lang="en-US" sz="1400" dirty="0"/>
              <a:t>	</a:t>
            </a:r>
            <a:r>
              <a:rPr lang="en-US" sz="1400" dirty="0" smtClean="0"/>
              <a:t>“</a:t>
            </a:r>
            <a:r>
              <a:rPr lang="en-US" sz="1400" dirty="0"/>
              <a:t>The University of Alabama, Huntsville’s analysis of data from satellites launched in 1979 showed a warming trend of 0.14 degrees Centigrade (0.25 Fahrenheit) per decade,” Joseph </a:t>
            </a:r>
            <a:r>
              <a:rPr lang="en-US" sz="1400" dirty="0" err="1"/>
              <a:t>D’Aleo</a:t>
            </a:r>
            <a:r>
              <a:rPr lang="en-US" sz="1400" dirty="0"/>
              <a:t>, the Weather Channel’s first Director of Meteorology, told me. “This warmth peaked in 1998, and the temperature trend the last decade has been flat, even as CO</a:t>
            </a:r>
            <a:r>
              <a:rPr lang="en-US" sz="1400" baseline="-25000" dirty="0"/>
              <a:t>2</a:t>
            </a:r>
            <a:r>
              <a:rPr lang="en-US" sz="1400" dirty="0"/>
              <a:t> has increased 5.5 percent. Cooling began in 2002. Over the last six years, global temperatures from satellite and land-temperature gauges have cooled (-0.14 F and -0.22 F, respectively). Ocean buoys have echoed that slight cooling since the National Oceanic and Atmospheric Administration deployed them in 2003.”</a:t>
            </a:r>
          </a:p>
          <a:p>
            <a:r>
              <a:rPr lang="en-US" sz="1400" dirty="0" smtClean="0"/>
              <a:t>	</a:t>
            </a:r>
          </a:p>
          <a:p>
            <a:r>
              <a:rPr lang="en-US" sz="1400" dirty="0"/>
              <a:t>	</a:t>
            </a:r>
            <a:r>
              <a:rPr lang="en-US" sz="1400" dirty="0" smtClean="0"/>
              <a:t>These </a:t>
            </a:r>
            <a:r>
              <a:rPr lang="en-US" sz="1400" dirty="0"/>
              <a:t>researchers are not alone. They are among a rising tide of scientists who question the so-called “global warming” theory. Some further argue that global cooling merits urgent concern.</a:t>
            </a:r>
          </a:p>
          <a:p>
            <a:r>
              <a:rPr lang="en-US" sz="1400" dirty="0" smtClean="0"/>
              <a:t>	“</a:t>
            </a:r>
            <a:r>
              <a:rPr lang="en-US" sz="1400" dirty="0"/>
              <a:t>In stark contrast to the often repeated assertion that the science of climate change is ‘settled,’ significant new peer-reviewed research has cast even more doubt on the hypothesis of dangerous human-caused global warming,” 100 prestigious geologists, physicists, meteorologists, and other scientists wrote United Nations Secretary General Ban Ki-Moon last December. They also noted that “today’s computer models cannot predict climate. Consistent with this, and despite computer projections of temperature rises, there has been no net global warming since 1998</a:t>
            </a:r>
            <a:r>
              <a:rPr lang="en-US" sz="1400" dirty="0" smtClean="0"/>
              <a:t>.”</a:t>
            </a:r>
            <a:endParaRPr lang="en-US" sz="1400" dirty="0"/>
          </a:p>
        </p:txBody>
      </p:sp>
      <p:sp>
        <p:nvSpPr>
          <p:cNvPr id="4" name="Rectangle 3"/>
          <p:cNvSpPr/>
          <p:nvPr/>
        </p:nvSpPr>
        <p:spPr>
          <a:xfrm>
            <a:off x="457200" y="1260629"/>
            <a:ext cx="8419514" cy="90552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2325950"/>
            <a:ext cx="8419514" cy="239696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7200" y="4937463"/>
            <a:ext cx="8419514" cy="1747421"/>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8952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160170" y="631551"/>
            <a:ext cx="8716544" cy="3323987"/>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endParaRPr lang="en-US" sz="1400" dirty="0"/>
          </a:p>
          <a:p>
            <a:r>
              <a:rPr lang="en-US" sz="1400" dirty="0" smtClean="0"/>
              <a:t>	</a:t>
            </a:r>
            <a:r>
              <a:rPr lang="en-US" sz="2400" dirty="0" smtClean="0"/>
              <a:t>….NASA </a:t>
            </a:r>
            <a:r>
              <a:rPr lang="en-US" sz="2400" dirty="0"/>
              <a:t>satellites found that last winter’s Arctic Sea ice covered 2 million square kilometers (772,000 square miles) more than the last three years’ average. It also was 10 to 20 centimeters (about 4 – 8 inches) thicker than in 2007. The ice between Canada and southwest Greenland also spread dramatically. “We have to go back 15 years to find ice expansion so far south,” Denmark’s Meteorological Institute stated. </a:t>
            </a:r>
          </a:p>
        </p:txBody>
      </p:sp>
      <p:sp>
        <p:nvSpPr>
          <p:cNvPr id="6" name="Rectangle 5"/>
          <p:cNvSpPr/>
          <p:nvPr/>
        </p:nvSpPr>
        <p:spPr>
          <a:xfrm>
            <a:off x="160170" y="1260628"/>
            <a:ext cx="8716544" cy="290422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5144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457200" y="631552"/>
            <a:ext cx="8419514" cy="1600438"/>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endParaRPr lang="en-US" sz="1400" dirty="0"/>
          </a:p>
          <a:p>
            <a:r>
              <a:rPr lang="en-US" sz="1400" dirty="0" smtClean="0"/>
              <a:t>	….NASA </a:t>
            </a:r>
            <a:r>
              <a:rPr lang="en-US" sz="1400" dirty="0"/>
              <a:t>satellites found that last winter’s Arctic Sea ice covered 2 million square kilometers (772,000 square miles) more than the last three years’ average. It also was 10 to 20 centimeters (about 4 – 8 inches) thicker than in 2007. The ice between Canada and southwest Greenland also spread dramatically. “We have to go back 15 years to find ice expansion so far south,” Denmark’s Meteorological Institute stated.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524" y="2332072"/>
            <a:ext cx="6655777" cy="4525928"/>
          </a:xfrm>
          <a:prstGeom prst="rect">
            <a:avLst/>
          </a:prstGeom>
        </p:spPr>
      </p:pic>
      <p:sp>
        <p:nvSpPr>
          <p:cNvPr id="5" name="TextBox 4"/>
          <p:cNvSpPr txBox="1"/>
          <p:nvPr/>
        </p:nvSpPr>
        <p:spPr>
          <a:xfrm>
            <a:off x="1730325" y="6006906"/>
            <a:ext cx="3643533" cy="307777"/>
          </a:xfrm>
          <a:prstGeom prst="rect">
            <a:avLst/>
          </a:prstGeom>
          <a:noFill/>
        </p:spPr>
        <p:txBody>
          <a:bodyPr wrap="square" rtlCol="0">
            <a:spAutoFit/>
          </a:bodyPr>
          <a:lstStyle/>
          <a:p>
            <a:r>
              <a:rPr lang="en-US" sz="1400" dirty="0" smtClean="0"/>
              <a:t>Source: National Snow and Ice Data Center</a:t>
            </a:r>
            <a:endParaRPr lang="en-US" sz="1400" dirty="0"/>
          </a:p>
        </p:txBody>
      </p:sp>
      <p:sp>
        <p:nvSpPr>
          <p:cNvPr id="6" name="Rectangle 5"/>
          <p:cNvSpPr/>
          <p:nvPr/>
        </p:nvSpPr>
        <p:spPr>
          <a:xfrm>
            <a:off x="457200" y="1260629"/>
            <a:ext cx="8419514" cy="90552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1816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457200" y="631552"/>
            <a:ext cx="8419514" cy="1600438"/>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endParaRPr lang="en-US" sz="1400" dirty="0"/>
          </a:p>
          <a:p>
            <a:r>
              <a:rPr lang="en-US" sz="1400" dirty="0" smtClean="0"/>
              <a:t>	….NASA </a:t>
            </a:r>
            <a:r>
              <a:rPr lang="en-US" sz="1400" dirty="0"/>
              <a:t>satellites found that last winter’s Arctic Sea ice covered 2 million square kilometers (772,000 square miles) more than the last three years’ average. It also was 10 to 20 centimeters (about 4 – 8 inches) thicker than in 2007. The ice between Canada and southwest Greenland also spread dramatically. “We have to go back 15 years to find ice expansion so far south,” Denmark’s Meteorological Institute stated. </a:t>
            </a:r>
          </a:p>
        </p:txBody>
      </p:sp>
      <p:sp>
        <p:nvSpPr>
          <p:cNvPr id="6" name="Rectangle 5"/>
          <p:cNvSpPr/>
          <p:nvPr/>
        </p:nvSpPr>
        <p:spPr>
          <a:xfrm>
            <a:off x="457200" y="1260629"/>
            <a:ext cx="8419514" cy="90552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07556" y="2727158"/>
            <a:ext cx="8569158" cy="954107"/>
          </a:xfrm>
          <a:prstGeom prst="rect">
            <a:avLst/>
          </a:prstGeom>
          <a:noFill/>
        </p:spPr>
        <p:txBody>
          <a:bodyPr wrap="square" rtlCol="0">
            <a:spAutoFit/>
          </a:bodyPr>
          <a:lstStyle/>
          <a:p>
            <a:pPr marL="285750" indent="-285750">
              <a:buFont typeface="Arial"/>
              <a:buChar char="•"/>
            </a:pPr>
            <a:r>
              <a:rPr lang="en-US" sz="2800" dirty="0" smtClean="0">
                <a:solidFill>
                  <a:srgbClr val="FF0000"/>
                </a:solidFill>
              </a:rPr>
              <a:t>Conflates </a:t>
            </a:r>
            <a:r>
              <a:rPr lang="en-US" sz="2800" dirty="0" err="1" smtClean="0">
                <a:solidFill>
                  <a:srgbClr val="FF0000"/>
                </a:solidFill>
              </a:rPr>
              <a:t>interannual</a:t>
            </a:r>
            <a:r>
              <a:rPr lang="en-US" sz="2800" dirty="0" smtClean="0">
                <a:solidFill>
                  <a:srgbClr val="FF0000"/>
                </a:solidFill>
              </a:rPr>
              <a:t> variability with longer-term trend</a:t>
            </a:r>
          </a:p>
          <a:p>
            <a:pPr marL="285750" indent="-285750">
              <a:buFont typeface="Arial"/>
              <a:buChar char="•"/>
            </a:pPr>
            <a:r>
              <a:rPr lang="en-US" sz="2800" dirty="0" smtClean="0">
                <a:solidFill>
                  <a:srgbClr val="FF0000"/>
                </a:solidFill>
              </a:rPr>
              <a:t>Very low sea ice extent makes any increase seem large</a:t>
            </a:r>
            <a:endParaRPr lang="en-US" sz="2800" dirty="0">
              <a:solidFill>
                <a:srgbClr val="FF0000"/>
              </a:solidFill>
            </a:endParaRPr>
          </a:p>
        </p:txBody>
      </p:sp>
    </p:spTree>
    <p:extLst>
      <p:ext uri="{BB962C8B-B14F-4D97-AF65-F5344CB8AC3E}">
        <p14:creationId xmlns:p14="http://schemas.microsoft.com/office/powerpoint/2010/main" val="27775420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267286" y="573938"/>
            <a:ext cx="8419514" cy="4339650"/>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endParaRPr lang="en-US" sz="1400" dirty="0" smtClean="0"/>
          </a:p>
          <a:p>
            <a:r>
              <a:rPr lang="en-US" sz="1400" dirty="0"/>
              <a:t>	</a:t>
            </a:r>
            <a:r>
              <a:rPr lang="en-US" dirty="0" smtClean="0"/>
              <a:t>“</a:t>
            </a:r>
            <a:r>
              <a:rPr lang="en-US" dirty="0"/>
              <a:t>Snows Return to Mount Kilimanjaro,” cheered a January 21 International </a:t>
            </a:r>
            <a:r>
              <a:rPr lang="en-US" i="1" dirty="0"/>
              <a:t>Herald Tribune</a:t>
            </a:r>
            <a:r>
              <a:rPr lang="en-US" dirty="0"/>
              <a:t> headline, as Africa also defies the “warming” narrative.</a:t>
            </a:r>
          </a:p>
          <a:p>
            <a:r>
              <a:rPr lang="en-US" dirty="0" smtClean="0"/>
              <a:t>	While </a:t>
            </a:r>
            <a:r>
              <a:rPr lang="en-US" dirty="0"/>
              <a:t>neither anecdotes nor one year’s statistics confirm global cooling, a decade of data contradict the “melting planet” rhetoric that heats Capitol Hill and America’s newsrooms</a:t>
            </a:r>
            <a:r>
              <a:rPr lang="en-US" dirty="0" smtClean="0"/>
              <a:t>.</a:t>
            </a:r>
          </a:p>
          <a:p>
            <a:r>
              <a:rPr lang="en-US" dirty="0"/>
              <a:t>	</a:t>
            </a:r>
            <a:r>
              <a:rPr lang="en-US" dirty="0" smtClean="0"/>
              <a:t>“</a:t>
            </a:r>
            <a:r>
              <a:rPr lang="en-US" dirty="0"/>
              <a:t>The University of Alabama, Huntsville’s analysis of data from satellites launched in 1979 showed a warming trend of 0.14 degrees Centigrade (0.25 Fahrenheit) per decade,” Joseph </a:t>
            </a:r>
            <a:r>
              <a:rPr lang="en-US" dirty="0" err="1"/>
              <a:t>D’Aleo</a:t>
            </a:r>
            <a:r>
              <a:rPr lang="en-US" dirty="0"/>
              <a:t>, the Weather Channel’s first Director of Meteorology, told me. “This warmth peaked in 1998, and the temperature trend the last decade has been flat, even as CO</a:t>
            </a:r>
            <a:r>
              <a:rPr lang="en-US" baseline="-25000" dirty="0"/>
              <a:t>2</a:t>
            </a:r>
            <a:r>
              <a:rPr lang="en-US" dirty="0"/>
              <a:t> has increased 5.5 percent. Cooling began in 2002. Over the last six years, global temperatures from satellite and land-temperature gauges have cooled (-0.14 F and -0.22 F, respectively). Ocean buoys have echoed that slight cooling since the National Oceanic and Atmospheric Administration deployed them in 2003</a:t>
            </a:r>
            <a:r>
              <a:rPr lang="en-US" dirty="0" smtClean="0"/>
              <a:t>.”</a:t>
            </a:r>
            <a:endParaRPr lang="en-US" dirty="0"/>
          </a:p>
        </p:txBody>
      </p:sp>
      <p:sp>
        <p:nvSpPr>
          <p:cNvPr id="5" name="Rectangle 4"/>
          <p:cNvSpPr/>
          <p:nvPr/>
        </p:nvSpPr>
        <p:spPr>
          <a:xfrm>
            <a:off x="267286" y="1258609"/>
            <a:ext cx="8609428" cy="365498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6191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6550223"/>
            <a:ext cx="2361460" cy="307777"/>
          </a:xfrm>
          <a:prstGeom prst="rect">
            <a:avLst/>
          </a:prstGeom>
          <a:noFill/>
        </p:spPr>
        <p:txBody>
          <a:bodyPr wrap="square" rtlCol="0">
            <a:spAutoFit/>
          </a:bodyPr>
          <a:lstStyle/>
          <a:p>
            <a:r>
              <a:rPr lang="en-US" sz="1400" dirty="0" smtClean="0"/>
              <a:t>Source: data from NASA GISS</a:t>
            </a:r>
            <a:endParaRPr lang="en-US" sz="14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955" t="22336" r="10788" b="9393"/>
          <a:stretch/>
        </p:blipFill>
        <p:spPr bwMode="auto">
          <a:xfrm>
            <a:off x="328473" y="710213"/>
            <a:ext cx="8416032" cy="563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200" y="-168813"/>
            <a:ext cx="8229600" cy="1143000"/>
          </a:xfrm>
        </p:spPr>
        <p:txBody>
          <a:bodyPr>
            <a:normAutofit/>
          </a:bodyPr>
          <a:lstStyle/>
          <a:p>
            <a:r>
              <a:rPr lang="en-US" sz="3600" dirty="0" smtClean="0"/>
              <a:t>Temperature trend 1880-2009</a:t>
            </a:r>
            <a:endParaRPr lang="en-US" sz="3600" dirty="0"/>
          </a:p>
        </p:txBody>
      </p:sp>
    </p:spTree>
    <p:extLst>
      <p:ext uri="{BB962C8B-B14F-4D97-AF65-F5344CB8AC3E}">
        <p14:creationId xmlns:p14="http://schemas.microsoft.com/office/powerpoint/2010/main" val="35227026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6550223"/>
            <a:ext cx="2361460" cy="307777"/>
          </a:xfrm>
          <a:prstGeom prst="rect">
            <a:avLst/>
          </a:prstGeom>
          <a:noFill/>
        </p:spPr>
        <p:txBody>
          <a:bodyPr wrap="square" rtlCol="0">
            <a:spAutoFit/>
          </a:bodyPr>
          <a:lstStyle/>
          <a:p>
            <a:r>
              <a:rPr lang="en-US" sz="1400" dirty="0" smtClean="0"/>
              <a:t>Source: data from NASA GISS</a:t>
            </a:r>
            <a:endParaRPr lang="en-US" sz="14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955" t="22336" r="10788" b="9393"/>
          <a:stretch/>
        </p:blipFill>
        <p:spPr bwMode="auto">
          <a:xfrm>
            <a:off x="328473" y="710213"/>
            <a:ext cx="8416032" cy="563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200" y="-168813"/>
            <a:ext cx="8229600" cy="1143000"/>
          </a:xfrm>
        </p:spPr>
        <p:txBody>
          <a:bodyPr>
            <a:normAutofit/>
          </a:bodyPr>
          <a:lstStyle/>
          <a:p>
            <a:r>
              <a:rPr lang="en-US" sz="3600" dirty="0" smtClean="0"/>
              <a:t>Temperature trend 1880-2009</a:t>
            </a:r>
            <a:endParaRPr lang="en-US" sz="36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82" t="21389" r="10379" b="10452"/>
          <a:stretch/>
        </p:blipFill>
        <p:spPr bwMode="auto">
          <a:xfrm>
            <a:off x="1091954" y="710212"/>
            <a:ext cx="4165825" cy="27797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79184" y="1331650"/>
            <a:ext cx="745725" cy="141155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flipV="1">
            <a:off x="5257779" y="710213"/>
            <a:ext cx="3167130" cy="6214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257779" y="2743200"/>
            <a:ext cx="3167130" cy="7467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091954" y="710211"/>
            <a:ext cx="4165825" cy="277974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9256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457200" y="1010935"/>
            <a:ext cx="8419514" cy="2893100"/>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r>
              <a:rPr lang="en-US" sz="1400" dirty="0"/>
              <a:t>	</a:t>
            </a:r>
            <a:r>
              <a:rPr lang="en-US" sz="1400" dirty="0" smtClean="0"/>
              <a:t>“</a:t>
            </a:r>
            <a:r>
              <a:rPr lang="en-US" sz="1400" dirty="0"/>
              <a:t>Snows Return to Mount Kilimanjaro,” cheered a January 21 International </a:t>
            </a:r>
            <a:r>
              <a:rPr lang="en-US" sz="1400" i="1" dirty="0"/>
              <a:t>Herald Tribune</a:t>
            </a:r>
            <a:r>
              <a:rPr lang="en-US" sz="1400" dirty="0"/>
              <a:t> headline, as Africa also defies the “warming” narrative.</a:t>
            </a:r>
          </a:p>
          <a:p>
            <a:r>
              <a:rPr lang="en-US" sz="1400" dirty="0" smtClean="0"/>
              <a:t>	While </a:t>
            </a:r>
            <a:r>
              <a:rPr lang="en-US" sz="1400" dirty="0"/>
              <a:t>neither anecdotes nor one year’s statistics confirm global cooling, a decade of data contradict the “melting planet” rhetoric that heats Capitol Hill and America’s newsrooms</a:t>
            </a:r>
            <a:r>
              <a:rPr lang="en-US" sz="1400" dirty="0" smtClean="0"/>
              <a:t>.</a:t>
            </a:r>
          </a:p>
          <a:p>
            <a:r>
              <a:rPr lang="en-US" sz="1400" dirty="0"/>
              <a:t>	</a:t>
            </a:r>
            <a:r>
              <a:rPr lang="en-US" sz="1400" dirty="0" smtClean="0"/>
              <a:t>“</a:t>
            </a:r>
            <a:r>
              <a:rPr lang="en-US" sz="1400" dirty="0"/>
              <a:t>The University of Alabama, Huntsville’s analysis of data from satellites launched in 1979 showed a warming trend of 0.14 degrees Centigrade (0.25 Fahrenheit) per decade,” Joseph </a:t>
            </a:r>
            <a:r>
              <a:rPr lang="en-US" sz="1400" dirty="0" err="1"/>
              <a:t>D’Aleo</a:t>
            </a:r>
            <a:r>
              <a:rPr lang="en-US" sz="1400" dirty="0"/>
              <a:t>, the Weather Channel’s first Director of Meteorology, told me. “This warmth peaked in 1998, and the temperature trend the last decade has been flat, even as CO</a:t>
            </a:r>
            <a:r>
              <a:rPr lang="en-US" sz="1400" baseline="-25000" dirty="0"/>
              <a:t>2</a:t>
            </a:r>
            <a:r>
              <a:rPr lang="en-US" sz="1400" dirty="0"/>
              <a:t> has increased 5.5 percent. Cooling began in 2002. Over the last six years, global temperatures from satellite and land-temperature gauges have cooled (-0.14 F and -0.22 F, respectively). Ocean buoys have echoed that slight cooling since the National Oceanic and Atmospheric Administration deployed them in 2003</a:t>
            </a:r>
            <a:r>
              <a:rPr lang="en-US" sz="1400" dirty="0" smtClean="0"/>
              <a:t>.”</a:t>
            </a:r>
            <a:endParaRPr lang="en-US" sz="1400" dirty="0"/>
          </a:p>
        </p:txBody>
      </p:sp>
      <p:sp>
        <p:nvSpPr>
          <p:cNvPr id="5" name="Rectangle 4"/>
          <p:cNvSpPr/>
          <p:nvPr/>
        </p:nvSpPr>
        <p:spPr>
          <a:xfrm>
            <a:off x="457200" y="1452102"/>
            <a:ext cx="8419514" cy="239696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7158" y="4264526"/>
            <a:ext cx="8836526" cy="1384995"/>
          </a:xfrm>
          <a:prstGeom prst="rect">
            <a:avLst/>
          </a:prstGeom>
          <a:noFill/>
        </p:spPr>
        <p:txBody>
          <a:bodyPr wrap="square" rtlCol="0">
            <a:spAutoFit/>
          </a:bodyPr>
          <a:lstStyle/>
          <a:p>
            <a:pPr marL="285750" indent="-285750">
              <a:buFont typeface="Arial"/>
              <a:buChar char="•"/>
            </a:pPr>
            <a:r>
              <a:rPr lang="en-US" sz="2800" dirty="0" smtClean="0">
                <a:solidFill>
                  <a:srgbClr val="FF0000"/>
                </a:solidFill>
              </a:rPr>
              <a:t>Ten </a:t>
            </a:r>
            <a:r>
              <a:rPr lang="en-US" sz="2800" dirty="0">
                <a:solidFill>
                  <a:srgbClr val="FF0000"/>
                </a:solidFill>
              </a:rPr>
              <a:t>years sounds like a long time, but </a:t>
            </a:r>
            <a:r>
              <a:rPr lang="en-US" sz="2800" dirty="0" smtClean="0">
                <a:solidFill>
                  <a:srgbClr val="FF0000"/>
                </a:solidFill>
              </a:rPr>
              <a:t>isn’t in this context</a:t>
            </a:r>
            <a:endParaRPr lang="en-US" sz="2800" dirty="0">
              <a:solidFill>
                <a:srgbClr val="FF0000"/>
              </a:solidFill>
            </a:endParaRPr>
          </a:p>
          <a:p>
            <a:pPr marL="285750" indent="-285750">
              <a:buFont typeface="Arial"/>
              <a:buChar char="•"/>
            </a:pPr>
            <a:r>
              <a:rPr lang="en-US" sz="2800" dirty="0" smtClean="0">
                <a:solidFill>
                  <a:srgbClr val="FF0000"/>
                </a:solidFill>
              </a:rPr>
              <a:t>Assumes CO</a:t>
            </a:r>
            <a:r>
              <a:rPr lang="en-US" sz="2800" baseline="-25000" dirty="0" smtClean="0">
                <a:solidFill>
                  <a:srgbClr val="FF0000"/>
                </a:solidFill>
              </a:rPr>
              <a:t>2</a:t>
            </a:r>
            <a:r>
              <a:rPr lang="en-US" sz="2800" dirty="0" smtClean="0">
                <a:solidFill>
                  <a:srgbClr val="FF0000"/>
                </a:solidFill>
              </a:rPr>
              <a:t> is the only forcing on temperature</a:t>
            </a:r>
          </a:p>
          <a:p>
            <a:pPr marL="285750" indent="-285750">
              <a:buFont typeface="Arial"/>
              <a:buChar char="•"/>
            </a:pPr>
            <a:r>
              <a:rPr lang="en-US" sz="2800" dirty="0">
                <a:solidFill>
                  <a:srgbClr val="FF0000"/>
                </a:solidFill>
              </a:rPr>
              <a:t>Conflates </a:t>
            </a:r>
            <a:r>
              <a:rPr lang="en-US" sz="2800" dirty="0" err="1">
                <a:solidFill>
                  <a:srgbClr val="FF0000"/>
                </a:solidFill>
              </a:rPr>
              <a:t>interannual</a:t>
            </a:r>
            <a:r>
              <a:rPr lang="en-US" sz="2800" dirty="0">
                <a:solidFill>
                  <a:srgbClr val="FF0000"/>
                </a:solidFill>
              </a:rPr>
              <a:t> variability with longer-term </a:t>
            </a:r>
            <a:r>
              <a:rPr lang="en-US" sz="2800" dirty="0" smtClean="0">
                <a:solidFill>
                  <a:srgbClr val="FF0000"/>
                </a:solidFill>
              </a:rPr>
              <a:t>trend</a:t>
            </a:r>
          </a:p>
        </p:txBody>
      </p:sp>
    </p:spTree>
    <p:extLst>
      <p:ext uri="{BB962C8B-B14F-4D97-AF65-F5344CB8AC3E}">
        <p14:creationId xmlns:p14="http://schemas.microsoft.com/office/powerpoint/2010/main" val="8585937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267286" y="779334"/>
            <a:ext cx="8419514" cy="4124206"/>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r>
              <a:rPr lang="en-US" sz="1400" dirty="0" smtClean="0"/>
              <a:t>	</a:t>
            </a:r>
          </a:p>
          <a:p>
            <a:r>
              <a:rPr lang="en-US" sz="1400" dirty="0"/>
              <a:t>	</a:t>
            </a:r>
            <a:r>
              <a:rPr lang="en-US" sz="2000" dirty="0" smtClean="0"/>
              <a:t>These </a:t>
            </a:r>
            <a:r>
              <a:rPr lang="en-US" sz="2000" dirty="0"/>
              <a:t>researchers are not alone. They are among a rising tide of scientists who question the so-called “global warming” theory. Some further argue that global cooling merits urgent concern.</a:t>
            </a:r>
          </a:p>
          <a:p>
            <a:r>
              <a:rPr lang="en-US" sz="2000" dirty="0" smtClean="0"/>
              <a:t>	“</a:t>
            </a:r>
            <a:r>
              <a:rPr lang="en-US" sz="2000" dirty="0"/>
              <a:t>In stark contrast to the often repeated assertion that the science of climate change is ‘settled,’ significant new peer-reviewed research has cast even more doubt on the hypothesis of dangerous human-caused global warming,” 100 prestigious geologists, physicists, meteorologists, and other scientists wrote United Nations Secretary General Ban Ki-Moon last December. They also noted that “today’s computer models cannot predict climate. Consistent with this, and despite computer projections of temperature rises, there has been no net global warming since 1998</a:t>
            </a:r>
            <a:r>
              <a:rPr lang="en-US" sz="2000" dirty="0" smtClean="0"/>
              <a:t>.”</a:t>
            </a:r>
            <a:endParaRPr lang="en-US" sz="2000" dirty="0"/>
          </a:p>
        </p:txBody>
      </p:sp>
      <p:sp>
        <p:nvSpPr>
          <p:cNvPr id="6" name="Rectangle 5"/>
          <p:cNvSpPr/>
          <p:nvPr/>
        </p:nvSpPr>
        <p:spPr>
          <a:xfrm>
            <a:off x="267286" y="1421896"/>
            <a:ext cx="8419514" cy="35960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8411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267286" y="779334"/>
            <a:ext cx="8419514" cy="4124206"/>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r>
              <a:rPr lang="en-US" sz="1400" dirty="0" smtClean="0"/>
              <a:t>	</a:t>
            </a:r>
          </a:p>
          <a:p>
            <a:r>
              <a:rPr lang="en-US" sz="1400" dirty="0"/>
              <a:t>	</a:t>
            </a:r>
            <a:r>
              <a:rPr lang="en-US" sz="2000" dirty="0" smtClean="0"/>
              <a:t>These </a:t>
            </a:r>
            <a:r>
              <a:rPr lang="en-US" sz="2000" dirty="0"/>
              <a:t>researchers are not alone. They are among a rising tide of scientists who question the so-called “global warming” theory. Some further argue that global cooling merits urgent concern.</a:t>
            </a:r>
          </a:p>
          <a:p>
            <a:r>
              <a:rPr lang="en-US" sz="2000" dirty="0" smtClean="0"/>
              <a:t>	“</a:t>
            </a:r>
            <a:r>
              <a:rPr lang="en-US" sz="2000" dirty="0"/>
              <a:t>In stark contrast to the often repeated assertion that the science of climate change is ‘settled,’ significant new peer-reviewed research has cast even more doubt on the hypothesis of dangerous human-caused global warming,” </a:t>
            </a:r>
            <a:r>
              <a:rPr lang="en-US" sz="2000" b="1" dirty="0">
                <a:solidFill>
                  <a:srgbClr val="FF0000"/>
                </a:solidFill>
              </a:rPr>
              <a:t>100 prestigious geologists, physicists, meteorologists, and other scientists wrote United Nations Secretary General Ban Ki-Moon last December. </a:t>
            </a:r>
            <a:r>
              <a:rPr lang="en-US" sz="2000" dirty="0"/>
              <a:t>They also noted that “today’s computer models cannot predict climate. Consistent with this, and despite computer projections of temperature rises, there has been no net global warming since 1998</a:t>
            </a:r>
            <a:r>
              <a:rPr lang="en-US" sz="2000" dirty="0" smtClean="0"/>
              <a:t>.”</a:t>
            </a:r>
            <a:endParaRPr lang="en-US" sz="2000" dirty="0"/>
          </a:p>
        </p:txBody>
      </p:sp>
      <p:sp>
        <p:nvSpPr>
          <p:cNvPr id="6" name="Rectangle 5"/>
          <p:cNvSpPr/>
          <p:nvPr/>
        </p:nvSpPr>
        <p:spPr>
          <a:xfrm>
            <a:off x="267286" y="1421896"/>
            <a:ext cx="8419514" cy="35960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1773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1EmAsbOR2L__SS500_.jpg"/>
          <p:cNvPicPr>
            <a:picLocks noChangeAspect="1"/>
          </p:cNvPicPr>
          <p:nvPr/>
        </p:nvPicPr>
        <p:blipFill>
          <a:blip r:embed="rId3" cstate="print"/>
          <a:srcRect l="16568" r="16858"/>
          <a:stretch>
            <a:fillRect/>
          </a:stretch>
        </p:blipFill>
        <p:spPr>
          <a:xfrm>
            <a:off x="363985" y="354368"/>
            <a:ext cx="3906175" cy="5867400"/>
          </a:xfrm>
          <a:prstGeom prst="rect">
            <a:avLst/>
          </a:prstGeom>
        </p:spPr>
      </p:pic>
      <p:sp>
        <p:nvSpPr>
          <p:cNvPr id="5" name="TextBox 4"/>
          <p:cNvSpPr txBox="1"/>
          <p:nvPr/>
        </p:nvSpPr>
        <p:spPr>
          <a:xfrm>
            <a:off x="4279037" y="354368"/>
            <a:ext cx="4864963" cy="1815882"/>
          </a:xfrm>
          <a:prstGeom prst="rect">
            <a:avLst/>
          </a:prstGeom>
          <a:noFill/>
        </p:spPr>
        <p:txBody>
          <a:bodyPr wrap="square" rtlCol="0">
            <a:spAutoFit/>
          </a:bodyPr>
          <a:lstStyle/>
          <a:p>
            <a:pPr marL="514350" indent="-514350"/>
            <a:r>
              <a:rPr lang="en-US" sz="2800" b="1" i="1" dirty="0" smtClean="0"/>
              <a:t>Epistemology:</a:t>
            </a:r>
            <a:r>
              <a:rPr lang="en-US" sz="2800" dirty="0" smtClean="0"/>
              <a:t> </a:t>
            </a:r>
          </a:p>
          <a:p>
            <a:pPr marL="514350" indent="-514350"/>
            <a:r>
              <a:rPr lang="en-US" sz="2800" dirty="0" smtClean="0"/>
              <a:t>The study of how and why</a:t>
            </a:r>
          </a:p>
          <a:p>
            <a:pPr marL="514350" indent="-514350"/>
            <a:r>
              <a:rPr lang="en-US" sz="2800" dirty="0" smtClean="0"/>
              <a:t>we know</a:t>
            </a:r>
            <a:r>
              <a:rPr lang="en-US" sz="2800" dirty="0"/>
              <a:t> </a:t>
            </a:r>
            <a:r>
              <a:rPr lang="en-US" sz="2800" dirty="0" smtClean="0"/>
              <a:t>things</a:t>
            </a:r>
          </a:p>
          <a:p>
            <a:endParaRPr lang="en-US" sz="2800" dirty="0" smtClean="0"/>
          </a:p>
        </p:txBody>
      </p:sp>
    </p:spTree>
    <p:extLst>
      <p:ext uri="{BB962C8B-B14F-4D97-AF65-F5344CB8AC3E}">
        <p14:creationId xmlns:p14="http://schemas.microsoft.com/office/powerpoint/2010/main" val="23456449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267286" y="779334"/>
            <a:ext cx="8419514" cy="4124206"/>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r>
              <a:rPr lang="en-US" sz="1400" dirty="0" smtClean="0"/>
              <a:t>	</a:t>
            </a:r>
          </a:p>
          <a:p>
            <a:r>
              <a:rPr lang="en-US" sz="1400" dirty="0"/>
              <a:t>	</a:t>
            </a:r>
            <a:r>
              <a:rPr lang="en-US" sz="2000" dirty="0" smtClean="0"/>
              <a:t>These </a:t>
            </a:r>
            <a:r>
              <a:rPr lang="en-US" sz="2000" dirty="0"/>
              <a:t>researchers are not alone. They are among a rising tide of scientists who question the so-called “global warming” theory. Some further argue that global cooling merits urgent concern.</a:t>
            </a:r>
          </a:p>
          <a:p>
            <a:r>
              <a:rPr lang="en-US" sz="2000" dirty="0" smtClean="0"/>
              <a:t>	“</a:t>
            </a:r>
            <a:r>
              <a:rPr lang="en-US" sz="2000" dirty="0"/>
              <a:t>In stark contrast to the often repeated assertion that the science of climate change is ‘settled,’ significant new peer-reviewed research has cast even more doubt on the hypothesis of dangerous human-caused global warming,” </a:t>
            </a:r>
            <a:r>
              <a:rPr lang="en-US" sz="2000" b="1" dirty="0">
                <a:solidFill>
                  <a:srgbClr val="FF0000"/>
                </a:solidFill>
              </a:rPr>
              <a:t>100 prestigious geologists, physicists, meteorologists, and other scientists wrote United Nations Secretary General Ban Ki-Moon last December. </a:t>
            </a:r>
            <a:r>
              <a:rPr lang="en-US" sz="2000" dirty="0"/>
              <a:t>They also noted that “today’s computer models cannot predict climate. Consistent with this, and despite computer projections of temperature rises, there has been no net global warming since 1998</a:t>
            </a:r>
            <a:r>
              <a:rPr lang="en-US" sz="2000" dirty="0" smtClean="0"/>
              <a:t>.”</a:t>
            </a:r>
            <a:endParaRPr lang="en-US" sz="2000" dirty="0"/>
          </a:p>
        </p:txBody>
      </p:sp>
      <p:sp>
        <p:nvSpPr>
          <p:cNvPr id="6" name="Rectangle 5"/>
          <p:cNvSpPr/>
          <p:nvPr/>
        </p:nvSpPr>
        <p:spPr>
          <a:xfrm>
            <a:off x="267286" y="1421896"/>
            <a:ext cx="8419514" cy="35960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ular Callout 4"/>
          <p:cNvSpPr/>
          <p:nvPr/>
        </p:nvSpPr>
        <p:spPr>
          <a:xfrm>
            <a:off x="692458" y="5260654"/>
            <a:ext cx="5149049" cy="1260629"/>
          </a:xfrm>
          <a:prstGeom prst="wedgeRectCallout">
            <a:avLst>
              <a:gd name="adj1" fmla="val -21868"/>
              <a:gd name="adj2" fmla="val -1389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smtClean="0"/>
              <a:t>Show me the publications!</a:t>
            </a:r>
            <a:endParaRPr lang="en-US" sz="3400" dirty="0"/>
          </a:p>
        </p:txBody>
      </p:sp>
    </p:spTree>
    <p:extLst>
      <p:ext uri="{BB962C8B-B14F-4D97-AF65-F5344CB8AC3E}">
        <p14:creationId xmlns:p14="http://schemas.microsoft.com/office/powerpoint/2010/main" val="15482137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813"/>
            <a:ext cx="8229600" cy="1143000"/>
          </a:xfrm>
        </p:spPr>
        <p:txBody>
          <a:bodyPr/>
          <a:lstStyle/>
          <a:p>
            <a:r>
              <a:rPr lang="en-US" sz="4400" dirty="0" smtClean="0"/>
              <a:t>Case study</a:t>
            </a:r>
            <a:endParaRPr lang="en-US" sz="4400" dirty="0"/>
          </a:p>
        </p:txBody>
      </p:sp>
      <p:sp>
        <p:nvSpPr>
          <p:cNvPr id="2" name="TextBox 1"/>
          <p:cNvSpPr txBox="1"/>
          <p:nvPr/>
        </p:nvSpPr>
        <p:spPr>
          <a:xfrm>
            <a:off x="267286" y="779334"/>
            <a:ext cx="8419514" cy="4124206"/>
          </a:xfrm>
          <a:prstGeom prst="rect">
            <a:avLst/>
          </a:prstGeom>
          <a:noFill/>
        </p:spPr>
        <p:txBody>
          <a:bodyPr wrap="square" rtlCol="0">
            <a:spAutoFit/>
          </a:bodyPr>
          <a:lstStyle/>
          <a:p>
            <a:r>
              <a:rPr lang="en-US" sz="1400" b="1" dirty="0"/>
              <a:t>Is Global Cooling Next?</a:t>
            </a:r>
            <a:r>
              <a:rPr lang="en-US" sz="1400" dirty="0"/>
              <a:t> </a:t>
            </a:r>
            <a:r>
              <a:rPr lang="en-US" sz="1400" dirty="0" smtClean="0"/>
              <a:t> By </a:t>
            </a:r>
            <a:r>
              <a:rPr lang="en-US" sz="1400" dirty="0" err="1" smtClean="0"/>
              <a:t>Deroy</a:t>
            </a:r>
            <a:r>
              <a:rPr lang="en-US" sz="1400" dirty="0" smtClean="0"/>
              <a:t> Murdock </a:t>
            </a:r>
          </a:p>
          <a:p>
            <a:r>
              <a:rPr lang="en-US" sz="1400" dirty="0" smtClean="0"/>
              <a:t>Posted </a:t>
            </a:r>
            <a:r>
              <a:rPr lang="en-US" sz="1400" dirty="0"/>
              <a:t>05/05/2008 </a:t>
            </a:r>
            <a:r>
              <a:rPr lang="en-US" sz="1400" dirty="0" smtClean="0"/>
              <a:t>ET</a:t>
            </a:r>
          </a:p>
          <a:p>
            <a:r>
              <a:rPr lang="en-US" sz="1400" dirty="0" smtClean="0"/>
              <a:t>	</a:t>
            </a:r>
          </a:p>
          <a:p>
            <a:r>
              <a:rPr lang="en-US" sz="1400" dirty="0"/>
              <a:t>	</a:t>
            </a:r>
            <a:r>
              <a:rPr lang="en-US" sz="2000" dirty="0" smtClean="0"/>
              <a:t>These </a:t>
            </a:r>
            <a:r>
              <a:rPr lang="en-US" sz="2000" dirty="0"/>
              <a:t>researchers are not alone. They are among a rising tide of scientists who question the so-called “global warming” theory. Some further argue that global cooling merits urgent concern.</a:t>
            </a:r>
          </a:p>
          <a:p>
            <a:r>
              <a:rPr lang="en-US" sz="2000" dirty="0" smtClean="0"/>
              <a:t>	“</a:t>
            </a:r>
            <a:r>
              <a:rPr lang="en-US" sz="2000" dirty="0"/>
              <a:t>In stark contrast to the often repeated assertion that the science of climate change is ‘settled,’ significant new peer-reviewed research has cast even more doubt on the hypothesis of dangerous human-caused global warming,” </a:t>
            </a:r>
            <a:r>
              <a:rPr lang="en-US" sz="2000" b="1" dirty="0">
                <a:solidFill>
                  <a:srgbClr val="FF0000"/>
                </a:solidFill>
              </a:rPr>
              <a:t>100 prestigious geologists, physicists, meteorologists, and other scientists wrote United Nations Secretary General Ban Ki-Moon last December. </a:t>
            </a:r>
            <a:r>
              <a:rPr lang="en-US" sz="2000" dirty="0"/>
              <a:t>They also noted that “today’s computer models cannot predict climate. Consistent with this, and despite computer projections of temperature rises, there has been no net global warming since 1998</a:t>
            </a:r>
            <a:r>
              <a:rPr lang="en-US" sz="2000" dirty="0" smtClean="0"/>
              <a:t>.”</a:t>
            </a:r>
            <a:endParaRPr lang="en-US" sz="2000" dirty="0"/>
          </a:p>
        </p:txBody>
      </p:sp>
      <p:sp>
        <p:nvSpPr>
          <p:cNvPr id="6" name="Rectangle 5"/>
          <p:cNvSpPr/>
          <p:nvPr/>
        </p:nvSpPr>
        <p:spPr>
          <a:xfrm>
            <a:off x="267286" y="1421896"/>
            <a:ext cx="8419514" cy="35960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7158" y="5397276"/>
            <a:ext cx="8836526" cy="954107"/>
          </a:xfrm>
          <a:prstGeom prst="rect">
            <a:avLst/>
          </a:prstGeom>
          <a:noFill/>
        </p:spPr>
        <p:txBody>
          <a:bodyPr wrap="square" rtlCol="0">
            <a:spAutoFit/>
          </a:bodyPr>
          <a:lstStyle/>
          <a:p>
            <a:pPr marL="285750" indent="-285750">
              <a:buFont typeface="Arial"/>
              <a:buChar char="•"/>
            </a:pPr>
            <a:r>
              <a:rPr lang="en-US" sz="2800" dirty="0" smtClean="0">
                <a:solidFill>
                  <a:srgbClr val="FF0000"/>
                </a:solidFill>
              </a:rPr>
              <a:t>Cites scientists’ opinions, not peer-reviewed literature</a:t>
            </a:r>
          </a:p>
          <a:p>
            <a:pPr marL="285750" indent="-285750">
              <a:buFont typeface="Arial"/>
              <a:buChar char="•"/>
            </a:pPr>
            <a:r>
              <a:rPr lang="en-US" sz="2800" dirty="0">
                <a:solidFill>
                  <a:srgbClr val="FF0000"/>
                </a:solidFill>
              </a:rPr>
              <a:t>Conflates </a:t>
            </a:r>
            <a:r>
              <a:rPr lang="en-US" sz="2800" dirty="0" err="1">
                <a:solidFill>
                  <a:srgbClr val="FF0000"/>
                </a:solidFill>
              </a:rPr>
              <a:t>interannual</a:t>
            </a:r>
            <a:r>
              <a:rPr lang="en-US" sz="2800" dirty="0">
                <a:solidFill>
                  <a:srgbClr val="FF0000"/>
                </a:solidFill>
              </a:rPr>
              <a:t> variability with longer-term </a:t>
            </a:r>
            <a:r>
              <a:rPr lang="en-US" sz="2800" dirty="0" smtClean="0">
                <a:solidFill>
                  <a:srgbClr val="FF0000"/>
                </a:solidFill>
              </a:rPr>
              <a:t>trend</a:t>
            </a:r>
            <a:endParaRPr lang="en-US" sz="2800" dirty="0">
              <a:solidFill>
                <a:srgbClr val="FF0000"/>
              </a:solidFill>
            </a:endParaRPr>
          </a:p>
        </p:txBody>
      </p:sp>
    </p:spTree>
    <p:extLst>
      <p:ext uri="{BB962C8B-B14F-4D97-AF65-F5344CB8AC3E}">
        <p14:creationId xmlns:p14="http://schemas.microsoft.com/office/powerpoint/2010/main" val="24667947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te_of_Fear_cove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0"/>
            <a:ext cx="4645368" cy="6858000"/>
          </a:xfrm>
          <a:prstGeom prst="rect">
            <a:avLst/>
          </a:prstGeom>
        </p:spPr>
      </p:pic>
    </p:spTree>
    <p:extLst>
      <p:ext uri="{BB962C8B-B14F-4D97-AF65-F5344CB8AC3E}">
        <p14:creationId xmlns:p14="http://schemas.microsoft.com/office/powerpoint/2010/main" val="11960837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800" dirty="0" err="1"/>
              <a:t>Agnotology</a:t>
            </a:r>
            <a:r>
              <a:rPr lang="en-US" sz="4800" dirty="0"/>
              <a:t> in GEOG </a:t>
            </a:r>
            <a:r>
              <a:rPr lang="en-US" sz="4800" dirty="0" smtClean="0"/>
              <a:t>3050</a:t>
            </a:r>
            <a:br>
              <a:rPr lang="en-US" sz="4800" dirty="0" smtClean="0"/>
            </a:br>
            <a:r>
              <a:rPr lang="en-US" sz="3300" dirty="0" smtClean="0"/>
              <a:t>(upper division Weather and Climate)</a:t>
            </a:r>
            <a:endParaRPr lang="en-US" sz="3300" dirty="0"/>
          </a:p>
        </p:txBody>
      </p:sp>
      <p:sp>
        <p:nvSpPr>
          <p:cNvPr id="5" name="Content Placeholder 1"/>
          <p:cNvSpPr>
            <a:spLocks noGrp="1"/>
          </p:cNvSpPr>
          <p:nvPr>
            <p:ph idx="1"/>
          </p:nvPr>
        </p:nvSpPr>
        <p:spPr>
          <a:xfrm>
            <a:off x="457200" y="2157021"/>
            <a:ext cx="8229600" cy="2428348"/>
          </a:xfrm>
        </p:spPr>
        <p:txBody>
          <a:bodyPr>
            <a:normAutofit/>
          </a:bodyPr>
          <a:lstStyle/>
          <a:p>
            <a:r>
              <a:rPr lang="en-US" sz="3200" i="1" dirty="0"/>
              <a:t>State of Fear</a:t>
            </a:r>
            <a:r>
              <a:rPr lang="en-US" sz="3200" dirty="0"/>
              <a:t>: in-class discussion</a:t>
            </a:r>
            <a:endParaRPr lang="en-US" sz="3200" i="1" dirty="0"/>
          </a:p>
          <a:p>
            <a:r>
              <a:rPr lang="en-US" sz="3200" i="1" dirty="0"/>
              <a:t>State of Fear</a:t>
            </a:r>
            <a:r>
              <a:rPr lang="en-US" sz="3200" dirty="0"/>
              <a:t>: written homework assignment</a:t>
            </a:r>
          </a:p>
          <a:p>
            <a:r>
              <a:rPr lang="en-US" sz="3200" dirty="0"/>
              <a:t>Final exam: analysis of syndicated newspaper op-ed</a:t>
            </a:r>
          </a:p>
        </p:txBody>
      </p:sp>
    </p:spTree>
    <p:extLst>
      <p:ext uri="{BB962C8B-B14F-4D97-AF65-F5344CB8AC3E}">
        <p14:creationId xmlns:p14="http://schemas.microsoft.com/office/powerpoint/2010/main" val="36338613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79142" y="-333029"/>
            <a:ext cx="8229600" cy="1143000"/>
          </a:xfrm>
        </p:spPr>
        <p:txBody>
          <a:bodyPr>
            <a:normAutofit/>
          </a:bodyPr>
          <a:lstStyle/>
          <a:p>
            <a:r>
              <a:rPr lang="en-US" dirty="0" smtClean="0"/>
              <a:t>Further exploration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30781105"/>
              </p:ext>
            </p:extLst>
          </p:nvPr>
        </p:nvGraphicFramePr>
        <p:xfrm>
          <a:off x="195309" y="552952"/>
          <a:ext cx="8509246" cy="6225148"/>
        </p:xfrm>
        <a:graphic>
          <a:graphicData uri="http://schemas.openxmlformats.org/drawingml/2006/table">
            <a:tbl>
              <a:tblPr firstRow="1" firstCol="1" bandRow="1">
                <a:tableStyleId>{5C22544A-7EE6-4342-B048-85BDC9FD1C3A}</a:tableStyleId>
              </a:tblPr>
              <a:tblGrid>
                <a:gridCol w="2352582"/>
                <a:gridCol w="4172505"/>
                <a:gridCol w="1984159"/>
              </a:tblGrid>
              <a:tr h="326918">
                <a:tc>
                  <a:txBody>
                    <a:bodyPr/>
                    <a:lstStyle/>
                    <a:p>
                      <a:pPr marL="0" marR="0">
                        <a:lnSpc>
                          <a:spcPct val="115000"/>
                        </a:lnSpc>
                        <a:spcBef>
                          <a:spcPts val="0"/>
                        </a:spcBef>
                        <a:spcAft>
                          <a:spcPts val="0"/>
                        </a:spcAft>
                      </a:pPr>
                      <a:r>
                        <a:rPr lang="en-US" sz="1400" i="0" dirty="0">
                          <a:effectLst/>
                        </a:rPr>
                        <a:t>Books and articles</a:t>
                      </a:r>
                      <a:endParaRPr lang="en-US" sz="1400" i="0" dirty="0">
                        <a:effectLst/>
                        <a:latin typeface="Calibri"/>
                        <a:ea typeface="Calibri"/>
                        <a:cs typeface="Times New Roman"/>
                      </a:endParaRPr>
                    </a:p>
                  </a:txBody>
                  <a:tcPr marL="56293" marR="56293"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6293" marR="56293"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56293" marR="56293" marT="0" marB="0"/>
                </a:tc>
              </a:tr>
              <a:tr h="472075">
                <a:tc>
                  <a:txBody>
                    <a:bodyPr/>
                    <a:lstStyle/>
                    <a:p>
                      <a:pPr marL="0" marR="0">
                        <a:lnSpc>
                          <a:spcPct val="115000"/>
                        </a:lnSpc>
                        <a:spcBef>
                          <a:spcPts val="0"/>
                        </a:spcBef>
                        <a:spcAft>
                          <a:spcPts val="0"/>
                        </a:spcAft>
                      </a:pPr>
                      <a:r>
                        <a:rPr lang="en-US" sz="1400" i="0">
                          <a:effectLst/>
                        </a:rPr>
                        <a:t>Bedford, D. 2010. </a:t>
                      </a:r>
                      <a:endParaRPr lang="en-US" sz="1400" i="0">
                        <a:effectLst/>
                        <a:latin typeface="Calibri"/>
                        <a:ea typeface="Calibri"/>
                        <a:cs typeface="Times New Roman"/>
                      </a:endParaRPr>
                    </a:p>
                  </a:txBody>
                  <a:tcPr marL="56293" marR="56293" marT="0" marB="0"/>
                </a:tc>
                <a:tc>
                  <a:txBody>
                    <a:bodyPr/>
                    <a:lstStyle/>
                    <a:p>
                      <a:pPr marL="0" marR="0">
                        <a:spcBef>
                          <a:spcPts val="0"/>
                        </a:spcBef>
                        <a:spcAft>
                          <a:spcPts val="0"/>
                        </a:spcAft>
                      </a:pPr>
                      <a:r>
                        <a:rPr lang="en-US" sz="1400">
                          <a:effectLst/>
                        </a:rPr>
                        <a:t>Agnotology as a teaching tool: Learning climate science by studying misinformation.</a:t>
                      </a:r>
                      <a:endParaRPr lang="en-US" sz="1400">
                        <a:effectLst/>
                        <a:latin typeface="Times New Roman"/>
                        <a:ea typeface="Calibri"/>
                      </a:endParaRPr>
                    </a:p>
                  </a:txBody>
                  <a:tcPr marL="56293" marR="56293" marT="0" marB="0"/>
                </a:tc>
                <a:tc>
                  <a:txBody>
                    <a:bodyPr/>
                    <a:lstStyle/>
                    <a:p>
                      <a:pPr marL="0" marR="0">
                        <a:spcBef>
                          <a:spcPts val="0"/>
                        </a:spcBef>
                        <a:spcAft>
                          <a:spcPts val="0"/>
                        </a:spcAft>
                      </a:pPr>
                      <a:r>
                        <a:rPr lang="en-US" sz="1400" i="1" dirty="0">
                          <a:effectLst/>
                        </a:rPr>
                        <a:t>Journal of </a:t>
                      </a:r>
                      <a:r>
                        <a:rPr lang="en-US" sz="1400" i="1" dirty="0" smtClean="0">
                          <a:effectLst/>
                        </a:rPr>
                        <a:t>Geography </a:t>
                      </a:r>
                      <a:r>
                        <a:rPr lang="en-US" sz="1400" dirty="0" smtClean="0">
                          <a:effectLst/>
                        </a:rPr>
                        <a:t>109</a:t>
                      </a:r>
                      <a:r>
                        <a:rPr lang="en-US" sz="1400" dirty="0">
                          <a:effectLst/>
                        </a:rPr>
                        <a:t>: 4, 159-165.</a:t>
                      </a:r>
                      <a:endParaRPr lang="en-US" sz="1400" dirty="0">
                        <a:effectLst/>
                        <a:latin typeface="Times New Roman"/>
                        <a:ea typeface="Calibri"/>
                      </a:endParaRPr>
                    </a:p>
                  </a:txBody>
                  <a:tcPr marL="56293" marR="56293" marT="0" marB="0"/>
                </a:tc>
              </a:tr>
              <a:tr h="363984">
                <a:tc>
                  <a:txBody>
                    <a:bodyPr/>
                    <a:lstStyle/>
                    <a:p>
                      <a:pPr marL="0" marR="0">
                        <a:spcBef>
                          <a:spcPts val="0"/>
                        </a:spcBef>
                        <a:spcAft>
                          <a:spcPts val="0"/>
                        </a:spcAft>
                      </a:pPr>
                      <a:r>
                        <a:rPr lang="en-US" sz="1400" i="0">
                          <a:effectLst/>
                        </a:rPr>
                        <a:t>Hoggan, J., and R. Littlemore. 2009. </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i="1" dirty="0">
                          <a:effectLst/>
                        </a:rPr>
                        <a:t>Climate Cover-Up: The Crusade to Deny Global Warming.</a:t>
                      </a:r>
                      <a:endParaRPr lang="en-US" sz="1400" i="1" dirty="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Vancouver, Canada: Greystone Books.</a:t>
                      </a:r>
                      <a:endParaRPr lang="en-US" sz="1400">
                        <a:effectLst/>
                        <a:latin typeface="Times New Roman"/>
                        <a:ea typeface="Calibri"/>
                      </a:endParaRPr>
                    </a:p>
                  </a:txBody>
                  <a:tcPr marL="56293" marR="56293" marT="0" marB="0"/>
                </a:tc>
              </a:tr>
              <a:tr h="527259">
                <a:tc>
                  <a:txBody>
                    <a:bodyPr/>
                    <a:lstStyle/>
                    <a:p>
                      <a:pPr marL="0" marR="0">
                        <a:spcBef>
                          <a:spcPts val="0"/>
                        </a:spcBef>
                        <a:spcAft>
                          <a:spcPts val="0"/>
                        </a:spcAft>
                      </a:pPr>
                      <a:r>
                        <a:rPr lang="en-US" sz="1400" i="0">
                          <a:effectLst/>
                        </a:rPr>
                        <a:t>Jacques, P. J., R. E. Dunlap, and M. Freeman. 2008.</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The organisation of denial: Conservative think tanks and environmental scepticism.</a:t>
                      </a:r>
                      <a:endParaRPr lang="en-US" sz="1400">
                        <a:effectLst/>
                        <a:latin typeface="Times New Roman"/>
                        <a:ea typeface="Calibri"/>
                      </a:endParaRPr>
                    </a:p>
                  </a:txBody>
                  <a:tcPr marL="56293" marR="56293" marT="0" marB="0"/>
                </a:tc>
                <a:tc>
                  <a:txBody>
                    <a:bodyPr/>
                    <a:lstStyle/>
                    <a:p>
                      <a:pPr marL="0" marR="0">
                        <a:spcBef>
                          <a:spcPts val="0"/>
                        </a:spcBef>
                        <a:spcAft>
                          <a:spcPts val="0"/>
                        </a:spcAft>
                      </a:pPr>
                      <a:r>
                        <a:rPr lang="en-US" sz="1400" i="1" dirty="0">
                          <a:effectLst/>
                        </a:rPr>
                        <a:t>Environmental Politics </a:t>
                      </a:r>
                      <a:r>
                        <a:rPr lang="en-US" sz="1400" dirty="0">
                          <a:effectLst/>
                        </a:rPr>
                        <a:t>17 (3): 349–385.</a:t>
                      </a:r>
                      <a:endParaRPr lang="en-US" sz="1400" dirty="0">
                        <a:effectLst/>
                        <a:latin typeface="Times New Roman"/>
                        <a:ea typeface="Calibri"/>
                      </a:endParaRPr>
                    </a:p>
                  </a:txBody>
                  <a:tcPr marL="56293" marR="56293" marT="0" marB="0"/>
                </a:tc>
              </a:tr>
              <a:tr h="395844">
                <a:tc>
                  <a:txBody>
                    <a:bodyPr/>
                    <a:lstStyle/>
                    <a:p>
                      <a:pPr marL="0" marR="0">
                        <a:spcBef>
                          <a:spcPts val="0"/>
                        </a:spcBef>
                        <a:spcAft>
                          <a:spcPts val="0"/>
                        </a:spcAft>
                      </a:pPr>
                      <a:r>
                        <a:rPr lang="en-US" sz="1400" i="0">
                          <a:effectLst/>
                        </a:rPr>
                        <a:t>Manjoo, F. 2008. </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i="1" dirty="0">
                          <a:effectLst/>
                        </a:rPr>
                        <a:t>True Enough: Learning to Live in a Post-Fact Society.</a:t>
                      </a:r>
                      <a:endParaRPr lang="en-US" sz="1400" i="1" dirty="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Hoboken, New Jersey: John Wiley &amp; Sons.</a:t>
                      </a:r>
                      <a:endParaRPr lang="en-US" sz="1400">
                        <a:effectLst/>
                        <a:latin typeface="Times New Roman"/>
                        <a:ea typeface="Calibri"/>
                      </a:endParaRPr>
                    </a:p>
                  </a:txBody>
                  <a:tcPr marL="56293" marR="56293" marT="0" marB="0"/>
                </a:tc>
              </a:tr>
              <a:tr h="732198">
                <a:tc>
                  <a:txBody>
                    <a:bodyPr/>
                    <a:lstStyle/>
                    <a:p>
                      <a:pPr marL="0" marR="0">
                        <a:spcBef>
                          <a:spcPts val="0"/>
                        </a:spcBef>
                        <a:spcAft>
                          <a:spcPts val="0"/>
                        </a:spcAft>
                      </a:pPr>
                      <a:r>
                        <a:rPr lang="en-US" sz="1400" i="0">
                          <a:effectLst/>
                        </a:rPr>
                        <a:t>Oreskes, N., and E. Conway. 2010. </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i="1" dirty="0">
                          <a:effectLst/>
                        </a:rPr>
                        <a:t>Merchants of Doubt: How a Handful of Scientists Obscured the Truth on Issues from Tobacco Smoke to Global Warming.</a:t>
                      </a:r>
                      <a:endParaRPr lang="en-US" sz="1400" i="1" dirty="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New York, New York: Bloomsbury Press.</a:t>
                      </a:r>
                      <a:endParaRPr lang="en-US" sz="1400">
                        <a:effectLst/>
                        <a:latin typeface="Times New Roman"/>
                        <a:ea typeface="Calibri"/>
                      </a:endParaRPr>
                    </a:p>
                  </a:txBody>
                  <a:tcPr marL="56293" marR="56293" marT="0" marB="0"/>
                </a:tc>
              </a:tr>
              <a:tr h="635438">
                <a:tc>
                  <a:txBody>
                    <a:bodyPr/>
                    <a:lstStyle/>
                    <a:p>
                      <a:pPr marL="0" marR="0">
                        <a:spcBef>
                          <a:spcPts val="0"/>
                        </a:spcBef>
                        <a:spcAft>
                          <a:spcPts val="0"/>
                        </a:spcAft>
                      </a:pPr>
                      <a:r>
                        <a:rPr lang="en-US" sz="1400" i="0" dirty="0">
                          <a:effectLst/>
                        </a:rPr>
                        <a:t>Peterson, T. C., W. M. </a:t>
                      </a:r>
                      <a:r>
                        <a:rPr lang="en-US" sz="1400" i="0" dirty="0" err="1">
                          <a:effectLst/>
                        </a:rPr>
                        <a:t>Connolley</a:t>
                      </a:r>
                      <a:r>
                        <a:rPr lang="en-US" sz="1400" i="0" dirty="0">
                          <a:effectLst/>
                        </a:rPr>
                        <a:t>, and J. Fleck. 2008. </a:t>
                      </a:r>
                      <a:endParaRPr lang="en-US" sz="1400" i="0" dirty="0">
                        <a:effectLst/>
                        <a:latin typeface="Times New Roman"/>
                        <a:ea typeface="Calibri"/>
                      </a:endParaRPr>
                    </a:p>
                  </a:txBody>
                  <a:tcPr marL="56293" marR="56293" marT="0" marB="0"/>
                </a:tc>
                <a:tc>
                  <a:txBody>
                    <a:bodyPr/>
                    <a:lstStyle/>
                    <a:p>
                      <a:pPr marL="0" marR="0">
                        <a:spcBef>
                          <a:spcPts val="0"/>
                        </a:spcBef>
                        <a:spcAft>
                          <a:spcPts val="0"/>
                        </a:spcAft>
                      </a:pPr>
                      <a:r>
                        <a:rPr lang="en-US" sz="1400" dirty="0">
                          <a:effectLst/>
                        </a:rPr>
                        <a:t>The myth of the 1970s global cooling scientific consensus.</a:t>
                      </a:r>
                      <a:endParaRPr lang="en-US" sz="1400" dirty="0">
                        <a:effectLst/>
                        <a:latin typeface="Times New Roman"/>
                        <a:ea typeface="Calibri"/>
                      </a:endParaRPr>
                    </a:p>
                  </a:txBody>
                  <a:tcPr marL="56293" marR="56293" marT="0" marB="0"/>
                </a:tc>
                <a:tc>
                  <a:txBody>
                    <a:bodyPr/>
                    <a:lstStyle/>
                    <a:p>
                      <a:pPr marL="0" marR="0">
                        <a:spcBef>
                          <a:spcPts val="0"/>
                        </a:spcBef>
                        <a:spcAft>
                          <a:spcPts val="0"/>
                        </a:spcAft>
                      </a:pPr>
                      <a:r>
                        <a:rPr lang="en-US" sz="1400" i="1" dirty="0">
                          <a:effectLst/>
                        </a:rPr>
                        <a:t>Bulletin of the American Meteorological Society </a:t>
                      </a:r>
                      <a:r>
                        <a:rPr lang="en-US" sz="1400" dirty="0">
                          <a:effectLst/>
                        </a:rPr>
                        <a:t>89 (9): 1325–1337.</a:t>
                      </a:r>
                      <a:endParaRPr lang="en-US" sz="1400" dirty="0">
                        <a:effectLst/>
                        <a:latin typeface="Times New Roman"/>
                        <a:ea typeface="Calibri"/>
                      </a:endParaRPr>
                    </a:p>
                  </a:txBody>
                  <a:tcPr marL="56293" marR="56293" marT="0" marB="0"/>
                </a:tc>
              </a:tr>
              <a:tr h="672953">
                <a:tc>
                  <a:txBody>
                    <a:bodyPr/>
                    <a:lstStyle/>
                    <a:p>
                      <a:pPr marL="0" marR="0">
                        <a:spcBef>
                          <a:spcPts val="0"/>
                        </a:spcBef>
                        <a:spcAft>
                          <a:spcPts val="0"/>
                        </a:spcAft>
                      </a:pPr>
                      <a:r>
                        <a:rPr lang="en-US" sz="1400" i="0">
                          <a:effectLst/>
                        </a:rPr>
                        <a:t>Proctor, R.N., and L. Schiebinger 2008. </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i="1" dirty="0" err="1">
                          <a:effectLst/>
                        </a:rPr>
                        <a:t>Agnotology</a:t>
                      </a:r>
                      <a:r>
                        <a:rPr lang="en-US" sz="1400" i="1" dirty="0">
                          <a:effectLst/>
                        </a:rPr>
                        <a:t>: The Making and Unmaking of Ignorance.</a:t>
                      </a:r>
                      <a:endParaRPr lang="en-US" sz="1400" i="1" dirty="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Stanford, California: Stanford University Press.</a:t>
                      </a:r>
                      <a:endParaRPr lang="en-US" sz="1400">
                        <a:effectLst/>
                        <a:latin typeface="Times New Roman"/>
                        <a:ea typeface="Calibri"/>
                      </a:endParaRPr>
                    </a:p>
                  </a:txBody>
                  <a:tcPr marL="56293" marR="56293" marT="0" marB="0"/>
                </a:tc>
              </a:tr>
              <a:tr h="224318">
                <a:tc>
                  <a:txBody>
                    <a:bodyPr/>
                    <a:lstStyle/>
                    <a:p>
                      <a:pPr marL="0" marR="0">
                        <a:spcBef>
                          <a:spcPts val="0"/>
                        </a:spcBef>
                        <a:spcAft>
                          <a:spcPts val="0"/>
                        </a:spcAft>
                      </a:pPr>
                      <a:r>
                        <a:rPr lang="en-US" sz="1400" i="0">
                          <a:effectLst/>
                        </a:rPr>
                        <a:t> </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 </a:t>
                      </a:r>
                      <a:endParaRPr lang="en-US" sz="140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 </a:t>
                      </a:r>
                      <a:endParaRPr lang="en-US" sz="1400">
                        <a:effectLst/>
                        <a:latin typeface="Times New Roman"/>
                        <a:ea typeface="Calibri"/>
                      </a:endParaRPr>
                    </a:p>
                  </a:txBody>
                  <a:tcPr marL="56293" marR="56293" marT="0" marB="0"/>
                </a:tc>
              </a:tr>
              <a:tr h="224318">
                <a:tc>
                  <a:txBody>
                    <a:bodyPr/>
                    <a:lstStyle/>
                    <a:p>
                      <a:pPr marL="0" marR="0">
                        <a:spcBef>
                          <a:spcPts val="0"/>
                        </a:spcBef>
                        <a:spcAft>
                          <a:spcPts val="0"/>
                        </a:spcAft>
                      </a:pPr>
                      <a:r>
                        <a:rPr lang="en-US" sz="1400" i="0">
                          <a:effectLst/>
                        </a:rPr>
                        <a:t>Websites</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 </a:t>
                      </a:r>
                      <a:endParaRPr lang="en-US" sz="140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 </a:t>
                      </a:r>
                      <a:endParaRPr lang="en-US" sz="1400">
                        <a:effectLst/>
                        <a:latin typeface="Times New Roman"/>
                        <a:ea typeface="Calibri"/>
                      </a:endParaRPr>
                    </a:p>
                  </a:txBody>
                  <a:tcPr marL="56293" marR="56293" marT="0" marB="0"/>
                </a:tc>
              </a:tr>
              <a:tr h="292879">
                <a:tc>
                  <a:txBody>
                    <a:bodyPr/>
                    <a:lstStyle/>
                    <a:p>
                      <a:pPr marL="0" marR="0">
                        <a:spcBef>
                          <a:spcPts val="0"/>
                        </a:spcBef>
                        <a:spcAft>
                          <a:spcPts val="0"/>
                        </a:spcAft>
                      </a:pPr>
                      <a:r>
                        <a:rPr lang="en-US" sz="1400" i="0">
                          <a:effectLst/>
                        </a:rPr>
                        <a:t>SkepticalScience</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u="sng">
                          <a:effectLst/>
                          <a:hlinkClick r:id="rId2"/>
                        </a:rPr>
                        <a:t>http://www.skepticalscience.com/</a:t>
                      </a:r>
                      <a:endParaRPr lang="en-US" sz="140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 </a:t>
                      </a:r>
                      <a:endParaRPr lang="en-US" sz="1400">
                        <a:effectLst/>
                        <a:latin typeface="Times New Roman"/>
                        <a:ea typeface="Calibri"/>
                      </a:endParaRPr>
                    </a:p>
                  </a:txBody>
                  <a:tcPr marL="56293" marR="56293" marT="0" marB="0"/>
                </a:tc>
              </a:tr>
              <a:tr h="224318">
                <a:tc>
                  <a:txBody>
                    <a:bodyPr/>
                    <a:lstStyle/>
                    <a:p>
                      <a:pPr marL="0" marR="0">
                        <a:spcBef>
                          <a:spcPts val="0"/>
                        </a:spcBef>
                        <a:spcAft>
                          <a:spcPts val="0"/>
                        </a:spcAft>
                      </a:pPr>
                      <a:r>
                        <a:rPr lang="en-US" sz="1400" i="0">
                          <a:effectLst/>
                        </a:rPr>
                        <a:t>RealClimate</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u="sng">
                          <a:effectLst/>
                          <a:hlinkClick r:id="rId3"/>
                        </a:rPr>
                        <a:t>http://www.realclimate.org</a:t>
                      </a:r>
                      <a:endParaRPr lang="en-US" sz="140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 </a:t>
                      </a:r>
                      <a:endParaRPr lang="en-US" sz="1400">
                        <a:effectLst/>
                        <a:latin typeface="Times New Roman"/>
                        <a:ea typeface="Calibri"/>
                      </a:endParaRPr>
                    </a:p>
                  </a:txBody>
                  <a:tcPr marL="56293" marR="56293" marT="0" marB="0"/>
                </a:tc>
              </a:tr>
              <a:tr h="448635">
                <a:tc>
                  <a:txBody>
                    <a:bodyPr/>
                    <a:lstStyle/>
                    <a:p>
                      <a:pPr marL="0" marR="0">
                        <a:spcBef>
                          <a:spcPts val="0"/>
                        </a:spcBef>
                        <a:spcAft>
                          <a:spcPts val="0"/>
                        </a:spcAft>
                      </a:pPr>
                      <a:r>
                        <a:rPr lang="en-US" sz="1400" i="0">
                          <a:effectLst/>
                        </a:rPr>
                        <a:t>Climate Denial Crock of the Week</a:t>
                      </a:r>
                      <a:endParaRPr lang="en-US" sz="1400" i="0">
                        <a:effectLst/>
                        <a:latin typeface="Times New Roman"/>
                        <a:ea typeface="Calibri"/>
                      </a:endParaRPr>
                    </a:p>
                  </a:txBody>
                  <a:tcPr marL="56293" marR="56293" marT="0" marB="0"/>
                </a:tc>
                <a:tc>
                  <a:txBody>
                    <a:bodyPr/>
                    <a:lstStyle/>
                    <a:p>
                      <a:pPr marL="0" marR="0">
                        <a:spcBef>
                          <a:spcPts val="0"/>
                        </a:spcBef>
                        <a:spcAft>
                          <a:spcPts val="0"/>
                        </a:spcAft>
                      </a:pPr>
                      <a:r>
                        <a:rPr lang="en-US" sz="1400" u="sng">
                          <a:effectLst/>
                          <a:hlinkClick r:id="rId4"/>
                        </a:rPr>
                        <a:t>http://climatecrocks.com/overview/</a:t>
                      </a:r>
                      <a:endParaRPr lang="en-US" sz="1400">
                        <a:effectLst/>
                        <a:latin typeface="Times New Roman"/>
                        <a:ea typeface="Calibri"/>
                      </a:endParaRPr>
                    </a:p>
                  </a:txBody>
                  <a:tcPr marL="56293" marR="56293" marT="0" marB="0"/>
                </a:tc>
                <a:tc>
                  <a:txBody>
                    <a:bodyPr/>
                    <a:lstStyle/>
                    <a:p>
                      <a:pPr marL="0" marR="0">
                        <a:spcBef>
                          <a:spcPts val="0"/>
                        </a:spcBef>
                        <a:spcAft>
                          <a:spcPts val="0"/>
                        </a:spcAft>
                      </a:pPr>
                      <a:r>
                        <a:rPr lang="en-US" sz="1400">
                          <a:effectLst/>
                        </a:rPr>
                        <a:t> </a:t>
                      </a:r>
                      <a:endParaRPr lang="en-US" sz="1400">
                        <a:effectLst/>
                        <a:latin typeface="Times New Roman"/>
                        <a:ea typeface="Calibri"/>
                      </a:endParaRPr>
                    </a:p>
                  </a:txBody>
                  <a:tcPr marL="56293" marR="56293" marT="0" marB="0"/>
                </a:tc>
              </a:tr>
              <a:tr h="585758">
                <a:tc>
                  <a:txBody>
                    <a:bodyPr/>
                    <a:lstStyle/>
                    <a:p>
                      <a:pPr marL="0" marR="0">
                        <a:spcBef>
                          <a:spcPts val="0"/>
                        </a:spcBef>
                        <a:spcAft>
                          <a:spcPts val="0"/>
                        </a:spcAft>
                      </a:pPr>
                      <a:r>
                        <a:rPr lang="en-US" sz="1400" i="0" dirty="0">
                          <a:effectLst/>
                        </a:rPr>
                        <a:t>Anti-Climate Change Extremism in Utah</a:t>
                      </a:r>
                      <a:endParaRPr lang="en-US" sz="1400" i="0" dirty="0">
                        <a:effectLst/>
                        <a:latin typeface="Times New Roman"/>
                        <a:ea typeface="Calibri"/>
                      </a:endParaRPr>
                    </a:p>
                  </a:txBody>
                  <a:tcPr marL="56293" marR="56293" marT="0" marB="0"/>
                </a:tc>
                <a:tc>
                  <a:txBody>
                    <a:bodyPr/>
                    <a:lstStyle/>
                    <a:p>
                      <a:pPr marL="0" marR="0">
                        <a:spcBef>
                          <a:spcPts val="0"/>
                        </a:spcBef>
                        <a:spcAft>
                          <a:spcPts val="0"/>
                        </a:spcAft>
                      </a:pPr>
                      <a:r>
                        <a:rPr lang="en-US" sz="1400" u="sng" dirty="0">
                          <a:effectLst/>
                          <a:hlinkClick r:id="rId5"/>
                        </a:rPr>
                        <a:t>http://bbickmore.wordpress.com/</a:t>
                      </a:r>
                      <a:endParaRPr lang="en-US" sz="1400" dirty="0">
                        <a:effectLst/>
                        <a:latin typeface="Times New Roman"/>
                        <a:ea typeface="Calibri"/>
                      </a:endParaRPr>
                    </a:p>
                  </a:txBody>
                  <a:tcPr marL="56293" marR="56293" marT="0" marB="0"/>
                </a:tc>
                <a:tc>
                  <a:txBody>
                    <a:bodyPr/>
                    <a:lstStyle/>
                    <a:p>
                      <a:pPr marL="0" marR="0">
                        <a:spcBef>
                          <a:spcPts val="0"/>
                        </a:spcBef>
                        <a:spcAft>
                          <a:spcPts val="0"/>
                        </a:spcAft>
                      </a:pPr>
                      <a:r>
                        <a:rPr lang="en-US" sz="1400" dirty="0">
                          <a:effectLst/>
                        </a:rPr>
                        <a:t> </a:t>
                      </a:r>
                      <a:endParaRPr lang="en-US" sz="1400" dirty="0">
                        <a:effectLst/>
                        <a:latin typeface="Times New Roman"/>
                        <a:ea typeface="Calibri"/>
                      </a:endParaRPr>
                    </a:p>
                  </a:txBody>
                  <a:tcPr marL="56293" marR="56293" marT="0" marB="0"/>
                </a:tc>
              </a:tr>
            </a:tbl>
          </a:graphicData>
        </a:graphic>
      </p:graphicFrame>
    </p:spTree>
    <p:extLst>
      <p:ext uri="{BB962C8B-B14F-4D97-AF65-F5344CB8AC3E}">
        <p14:creationId xmlns:p14="http://schemas.microsoft.com/office/powerpoint/2010/main" val="32293240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Questions/comments?</a:t>
            </a:r>
            <a:endParaRPr lang="en-US" sz="4800" dirty="0"/>
          </a:p>
        </p:txBody>
      </p:sp>
      <p:sp>
        <p:nvSpPr>
          <p:cNvPr id="5" name="Content Placeholder 1"/>
          <p:cNvSpPr>
            <a:spLocks noGrp="1"/>
          </p:cNvSpPr>
          <p:nvPr>
            <p:ph idx="1"/>
          </p:nvPr>
        </p:nvSpPr>
        <p:spPr>
          <a:xfrm>
            <a:off x="467896" y="1448494"/>
            <a:ext cx="8229600" cy="4340725"/>
          </a:xfrm>
        </p:spPr>
        <p:txBody>
          <a:bodyPr>
            <a:normAutofit/>
          </a:bodyPr>
          <a:lstStyle/>
          <a:p>
            <a:r>
              <a:rPr lang="en-US" sz="3200" dirty="0" smtClean="0"/>
              <a:t>Have you tried anything similar?</a:t>
            </a:r>
            <a:endParaRPr lang="en-US" sz="3200" dirty="0"/>
          </a:p>
          <a:p>
            <a:r>
              <a:rPr lang="en-US" sz="3200" dirty="0" smtClean="0"/>
              <a:t>Potential pitfalls?</a:t>
            </a:r>
            <a:endParaRPr lang="en-US" sz="3200" dirty="0"/>
          </a:p>
          <a:p>
            <a:r>
              <a:rPr lang="en-US" sz="3200" dirty="0" smtClean="0"/>
              <a:t>What do you like/dislike about this approach?</a:t>
            </a:r>
          </a:p>
          <a:p>
            <a:r>
              <a:rPr lang="en-US" dirty="0" smtClean="0"/>
              <a:t>Other stuff?</a:t>
            </a:r>
            <a:endParaRPr lang="en-US" sz="3200" dirty="0" smtClean="0"/>
          </a:p>
        </p:txBody>
      </p:sp>
    </p:spTree>
    <p:extLst>
      <p:ext uri="{BB962C8B-B14F-4D97-AF65-F5344CB8AC3E}">
        <p14:creationId xmlns:p14="http://schemas.microsoft.com/office/powerpoint/2010/main" val="4571083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1EmAsbOR2L__SS500_.jpg"/>
          <p:cNvPicPr>
            <a:picLocks noChangeAspect="1"/>
          </p:cNvPicPr>
          <p:nvPr/>
        </p:nvPicPr>
        <p:blipFill>
          <a:blip r:embed="rId3" cstate="print"/>
          <a:srcRect l="16568" r="16858"/>
          <a:stretch>
            <a:fillRect/>
          </a:stretch>
        </p:blipFill>
        <p:spPr>
          <a:xfrm>
            <a:off x="363985" y="354368"/>
            <a:ext cx="3906175" cy="5867400"/>
          </a:xfrm>
          <a:prstGeom prst="rect">
            <a:avLst/>
          </a:prstGeom>
        </p:spPr>
      </p:pic>
      <p:sp>
        <p:nvSpPr>
          <p:cNvPr id="5" name="TextBox 4"/>
          <p:cNvSpPr txBox="1"/>
          <p:nvPr/>
        </p:nvSpPr>
        <p:spPr>
          <a:xfrm>
            <a:off x="4279037" y="354368"/>
            <a:ext cx="4864963" cy="3108544"/>
          </a:xfrm>
          <a:prstGeom prst="rect">
            <a:avLst/>
          </a:prstGeom>
          <a:noFill/>
        </p:spPr>
        <p:txBody>
          <a:bodyPr wrap="square" rtlCol="0">
            <a:spAutoFit/>
          </a:bodyPr>
          <a:lstStyle/>
          <a:p>
            <a:pPr marL="514350" indent="-514350"/>
            <a:r>
              <a:rPr lang="en-US" sz="2800" b="1" i="1" dirty="0" smtClean="0"/>
              <a:t>Epistemology:</a:t>
            </a:r>
            <a:r>
              <a:rPr lang="en-US" sz="2800" dirty="0" smtClean="0"/>
              <a:t> </a:t>
            </a:r>
          </a:p>
          <a:p>
            <a:pPr marL="514350" indent="-514350"/>
            <a:r>
              <a:rPr lang="en-US" sz="2800" dirty="0" smtClean="0"/>
              <a:t>The study of how and why</a:t>
            </a:r>
          </a:p>
          <a:p>
            <a:pPr marL="514350" indent="-514350"/>
            <a:r>
              <a:rPr lang="en-US" sz="2800" dirty="0" smtClean="0"/>
              <a:t>we know</a:t>
            </a:r>
            <a:r>
              <a:rPr lang="en-US" sz="2800" dirty="0"/>
              <a:t> </a:t>
            </a:r>
            <a:r>
              <a:rPr lang="en-US" sz="2800" dirty="0" smtClean="0"/>
              <a:t>things</a:t>
            </a:r>
          </a:p>
          <a:p>
            <a:pPr marL="514350" indent="-514350">
              <a:buAutoNum type="arabicPeriod"/>
            </a:pPr>
            <a:endParaRPr lang="en-US" sz="2800" dirty="0" smtClean="0"/>
          </a:p>
          <a:p>
            <a:pPr marL="514350" indent="-514350"/>
            <a:r>
              <a:rPr lang="en-US" sz="2800" b="1" i="1" dirty="0" err="1" smtClean="0"/>
              <a:t>Agnotology</a:t>
            </a:r>
            <a:r>
              <a:rPr lang="en-US" sz="2800" b="1" i="1" dirty="0" smtClean="0"/>
              <a:t>:</a:t>
            </a:r>
            <a:r>
              <a:rPr lang="en-US" sz="2800" dirty="0" smtClean="0"/>
              <a:t> </a:t>
            </a:r>
          </a:p>
          <a:p>
            <a:pPr marL="514350" indent="-514350"/>
            <a:r>
              <a:rPr lang="en-US" sz="2800" dirty="0" smtClean="0"/>
              <a:t>The study of how and why</a:t>
            </a:r>
          </a:p>
          <a:p>
            <a:pPr marL="514350" indent="-514350"/>
            <a:r>
              <a:rPr lang="en-US" sz="2800" dirty="0" smtClean="0"/>
              <a:t>we </a:t>
            </a:r>
            <a:r>
              <a:rPr lang="en-US" sz="2800" b="1" i="1" dirty="0" smtClean="0"/>
              <a:t>don’t</a:t>
            </a:r>
            <a:r>
              <a:rPr lang="en-US" sz="2800" dirty="0" smtClean="0"/>
              <a:t> know things</a:t>
            </a:r>
          </a:p>
        </p:txBody>
      </p:sp>
    </p:spTree>
    <p:extLst>
      <p:ext uri="{BB962C8B-B14F-4D97-AF65-F5344CB8AC3E}">
        <p14:creationId xmlns:p14="http://schemas.microsoft.com/office/powerpoint/2010/main" val="41806819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g-The-Spectator-Relax--001.jpg"/>
          <p:cNvPicPr>
            <a:picLocks noChangeAspect="1"/>
          </p:cNvPicPr>
          <p:nvPr/>
        </p:nvPicPr>
        <p:blipFill>
          <a:blip r:embed="rId2"/>
          <a:stretch>
            <a:fillRect/>
          </a:stretch>
        </p:blipFill>
        <p:spPr>
          <a:xfrm>
            <a:off x="0" y="152400"/>
            <a:ext cx="9144000" cy="5486400"/>
          </a:xfrm>
          <a:prstGeom prst="rect">
            <a:avLst/>
          </a:prstGeom>
        </p:spPr>
      </p:pic>
    </p:spTree>
    <p:extLst>
      <p:ext uri="{BB962C8B-B14F-4D97-AF65-F5344CB8AC3E}">
        <p14:creationId xmlns:p14="http://schemas.microsoft.com/office/powerpoint/2010/main" val="40035852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Standard_15-25_Mar15_cov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029" b="-1"/>
          <a:stretch/>
        </p:blipFill>
        <p:spPr>
          <a:xfrm>
            <a:off x="1952586" y="0"/>
            <a:ext cx="5333235" cy="6858000"/>
          </a:xfrm>
        </p:spPr>
      </p:pic>
    </p:spTree>
    <p:extLst>
      <p:ext uri="{BB962C8B-B14F-4D97-AF65-F5344CB8AC3E}">
        <p14:creationId xmlns:p14="http://schemas.microsoft.com/office/powerpoint/2010/main" val="33288274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llard_Fillmore_Jan_15_2011.tiff"/>
          <p:cNvPicPr>
            <a:picLocks noChangeAspect="1"/>
          </p:cNvPicPr>
          <p:nvPr/>
        </p:nvPicPr>
        <p:blipFill rotWithShape="1">
          <a:blip r:embed="rId2">
            <a:extLst>
              <a:ext uri="{28A0092B-C50C-407E-A947-70E740481C1C}">
                <a14:useLocalDpi xmlns:a14="http://schemas.microsoft.com/office/drawing/2010/main" val="0"/>
              </a:ext>
            </a:extLst>
          </a:blip>
          <a:srcRect l="1034" t="2857" r="1282" b="3265"/>
          <a:stretch/>
        </p:blipFill>
        <p:spPr>
          <a:xfrm>
            <a:off x="0" y="1590841"/>
            <a:ext cx="9144000" cy="3157839"/>
          </a:xfrm>
          <a:prstGeom prst="rect">
            <a:avLst/>
          </a:prstGeom>
        </p:spPr>
      </p:pic>
      <p:sp>
        <p:nvSpPr>
          <p:cNvPr id="3" name="TextBox 2"/>
          <p:cNvSpPr txBox="1"/>
          <p:nvPr/>
        </p:nvSpPr>
        <p:spPr>
          <a:xfrm>
            <a:off x="0" y="0"/>
            <a:ext cx="9144000" cy="1046440"/>
          </a:xfrm>
          <a:prstGeom prst="rect">
            <a:avLst/>
          </a:prstGeom>
          <a:noFill/>
        </p:spPr>
        <p:txBody>
          <a:bodyPr wrap="square" rtlCol="0">
            <a:spAutoFit/>
          </a:bodyPr>
          <a:lstStyle/>
          <a:p>
            <a:pPr algn="ctr"/>
            <a:r>
              <a:rPr lang="en-US" sz="3100" i="1" dirty="0" smtClean="0"/>
              <a:t>Mallard </a:t>
            </a:r>
            <a:r>
              <a:rPr lang="en-US" sz="3100" i="1" dirty="0" err="1" smtClean="0"/>
              <a:t>Filmore</a:t>
            </a:r>
            <a:r>
              <a:rPr lang="en-US" sz="3100" i="1" dirty="0" smtClean="0"/>
              <a:t> </a:t>
            </a:r>
            <a:r>
              <a:rPr lang="en-US" sz="3100" dirty="0" smtClean="0"/>
              <a:t>cartoon by Bruce Tinsley, </a:t>
            </a:r>
          </a:p>
          <a:p>
            <a:pPr algn="ctr"/>
            <a:r>
              <a:rPr lang="en-US" sz="3100" dirty="0" smtClean="0"/>
              <a:t>January 15 2011.</a:t>
            </a:r>
            <a:endParaRPr lang="en-US" sz="3100" i="1" dirty="0"/>
          </a:p>
        </p:txBody>
      </p:sp>
    </p:spTree>
    <p:extLst>
      <p:ext uri="{BB962C8B-B14F-4D97-AF65-F5344CB8AC3E}">
        <p14:creationId xmlns:p14="http://schemas.microsoft.com/office/powerpoint/2010/main" val="25200600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81" y="577049"/>
            <a:ext cx="9144000" cy="1231106"/>
          </a:xfrm>
          <a:prstGeom prst="rect">
            <a:avLst/>
          </a:prstGeom>
          <a:noFill/>
        </p:spPr>
        <p:txBody>
          <a:bodyPr wrap="square" rtlCol="0">
            <a:spAutoFit/>
          </a:bodyPr>
          <a:lstStyle/>
          <a:p>
            <a:pPr algn="ctr"/>
            <a:r>
              <a:rPr lang="en-US" sz="4400" dirty="0" smtClean="0"/>
              <a:t>QUESTION:</a:t>
            </a:r>
          </a:p>
          <a:p>
            <a:pPr algn="ctr"/>
            <a:r>
              <a:rPr lang="en-US" sz="3000" dirty="0" smtClean="0"/>
              <a:t>Have you come across materials like these?</a:t>
            </a:r>
          </a:p>
        </p:txBody>
      </p:sp>
      <p:pic>
        <p:nvPicPr>
          <p:cNvPr id="1026" name="Picture 2" descr="C:\Users\dbedford\AppData\Local\Microsoft\Windows\Temporary Internet Files\Content.IE5\C2P70MI6\MC90031183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158" y="2166152"/>
            <a:ext cx="3204322" cy="26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577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81" y="577049"/>
            <a:ext cx="9144000" cy="1692771"/>
          </a:xfrm>
          <a:prstGeom prst="rect">
            <a:avLst/>
          </a:prstGeom>
          <a:noFill/>
        </p:spPr>
        <p:txBody>
          <a:bodyPr wrap="square" rtlCol="0">
            <a:spAutoFit/>
          </a:bodyPr>
          <a:lstStyle/>
          <a:p>
            <a:pPr algn="ctr"/>
            <a:r>
              <a:rPr lang="en-US" sz="4400" dirty="0" smtClean="0"/>
              <a:t>QUESTION:</a:t>
            </a:r>
          </a:p>
          <a:p>
            <a:pPr algn="ctr"/>
            <a:r>
              <a:rPr lang="en-US" sz="3000" dirty="0" smtClean="0"/>
              <a:t>Have your students brought your attention to materials like these?</a:t>
            </a:r>
          </a:p>
        </p:txBody>
      </p:sp>
      <p:pic>
        <p:nvPicPr>
          <p:cNvPr id="1026" name="Picture 2" descr="C:\Users\dbedford\AppData\Local\Microsoft\Windows\Temporary Internet Files\Content.IE5\C2P70MI6\MC90031183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158" y="2681057"/>
            <a:ext cx="3204322" cy="26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6548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863</Words>
  <Application>Microsoft Macintosh PowerPoint</Application>
  <PresentationFormat>On-screen Show (4:3)</PresentationFormat>
  <Paragraphs>196</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Agnotology as a teaching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idea</vt:lpstr>
      <vt:lpstr>The idea (1): vaccination</vt:lpstr>
      <vt:lpstr>The idea (1): vaccination</vt:lpstr>
      <vt:lpstr>The idea (1): vaccination</vt:lpstr>
      <vt:lpstr>Finding misinformation’s pressure points </vt:lpstr>
      <vt:lpstr>The idea (2): classroom use</vt:lpstr>
      <vt:lpstr>The idea</vt:lpstr>
      <vt:lpstr>Case study</vt:lpstr>
      <vt:lpstr>Case study</vt:lpstr>
      <vt:lpstr>Case study</vt:lpstr>
      <vt:lpstr>Case study</vt:lpstr>
      <vt:lpstr>Case study</vt:lpstr>
      <vt:lpstr>Case study</vt:lpstr>
      <vt:lpstr>Temperature trend 1880-2009</vt:lpstr>
      <vt:lpstr>Temperature trend 1880-2009</vt:lpstr>
      <vt:lpstr>Case study</vt:lpstr>
      <vt:lpstr>Case study</vt:lpstr>
      <vt:lpstr>Case study</vt:lpstr>
      <vt:lpstr>Case study</vt:lpstr>
      <vt:lpstr>Case study</vt:lpstr>
      <vt:lpstr>PowerPoint Presentation</vt:lpstr>
      <vt:lpstr>Agnotology in GEOG 3050 (upper division Weather and Climate)</vt:lpstr>
      <vt:lpstr>Further exploration</vt:lpstr>
      <vt:lpstr>Questions/comments?</vt:lpstr>
    </vt:vector>
  </TitlesOfParts>
  <Company>Weber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Bedford</dc:creator>
  <cp:lastModifiedBy>Karen Kirk</cp:lastModifiedBy>
  <cp:revision>53</cp:revision>
  <cp:lastPrinted>2012-04-03T00:26:17Z</cp:lastPrinted>
  <dcterms:created xsi:type="dcterms:W3CDTF">2012-04-01T20:44:34Z</dcterms:created>
  <dcterms:modified xsi:type="dcterms:W3CDTF">2012-04-06T00:15:09Z</dcterms:modified>
</cp:coreProperties>
</file>