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76" r:id="rId1"/>
    <p:sldMasterId id="2147484203" r:id="rId2"/>
    <p:sldMasterId id="2147484205" r:id="rId3"/>
    <p:sldMasterId id="2147484207" r:id="rId4"/>
  </p:sldMasterIdLst>
  <p:notesMasterIdLst>
    <p:notesMasterId r:id="rId40"/>
  </p:notesMasterIdLst>
  <p:handoutMasterIdLst>
    <p:handoutMasterId r:id="rId41"/>
  </p:handoutMasterIdLst>
  <p:sldIdLst>
    <p:sldId id="331" r:id="rId5"/>
    <p:sldId id="514" r:id="rId6"/>
    <p:sldId id="593" r:id="rId7"/>
    <p:sldId id="607" r:id="rId8"/>
    <p:sldId id="554" r:id="rId9"/>
    <p:sldId id="592" r:id="rId10"/>
    <p:sldId id="532" r:id="rId11"/>
    <p:sldId id="560" r:id="rId12"/>
    <p:sldId id="572" r:id="rId13"/>
    <p:sldId id="571" r:id="rId14"/>
    <p:sldId id="564" r:id="rId15"/>
    <p:sldId id="594" r:id="rId16"/>
    <p:sldId id="596" r:id="rId17"/>
    <p:sldId id="595" r:id="rId18"/>
    <p:sldId id="608" r:id="rId19"/>
    <p:sldId id="573" r:id="rId20"/>
    <p:sldId id="531" r:id="rId21"/>
    <p:sldId id="511" r:id="rId22"/>
    <p:sldId id="605" r:id="rId23"/>
    <p:sldId id="590" r:id="rId24"/>
    <p:sldId id="566" r:id="rId25"/>
    <p:sldId id="569" r:id="rId26"/>
    <p:sldId id="598" r:id="rId27"/>
    <p:sldId id="534" r:id="rId28"/>
    <p:sldId id="600" r:id="rId29"/>
    <p:sldId id="604" r:id="rId30"/>
    <p:sldId id="603" r:id="rId31"/>
    <p:sldId id="565" r:id="rId32"/>
    <p:sldId id="512" r:id="rId33"/>
    <p:sldId id="540" r:id="rId34"/>
    <p:sldId id="602" r:id="rId35"/>
    <p:sldId id="588" r:id="rId36"/>
    <p:sldId id="553" r:id="rId37"/>
    <p:sldId id="606" r:id="rId38"/>
    <p:sldId id="587" r:id="rId39"/>
  </p:sldIdLst>
  <p:sldSz cx="9144000" cy="6858000" type="overhead"/>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buhr" initials="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CCFF"/>
    <a:srgbClr val="000000"/>
    <a:srgbClr val="FF0000"/>
    <a:srgbClr val="FFFF00"/>
    <a:srgbClr val="66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497" autoAdjust="0"/>
    <p:restoredTop sz="83502" autoAdjust="0"/>
  </p:normalViewPr>
  <p:slideViewPr>
    <p:cSldViewPr>
      <p:cViewPr varScale="1">
        <p:scale>
          <a:sx n="90" d="100"/>
          <a:sy n="90" d="100"/>
        </p:scale>
        <p:origin x="-1602" y="-102"/>
      </p:cViewPr>
      <p:guideLst>
        <p:guide orient="horz" pos="2160"/>
        <p:guide pos="2880"/>
      </p:guideLst>
    </p:cSldViewPr>
  </p:slideViewPr>
  <p:outlineViewPr>
    <p:cViewPr>
      <p:scale>
        <a:sx n="50" d="100"/>
        <a:sy n="50" d="100"/>
      </p:scale>
      <p:origin x="0" y="7848"/>
    </p:cViewPr>
  </p:outlineViewPr>
  <p:notesTextViewPr>
    <p:cViewPr>
      <p:scale>
        <a:sx n="100" d="100"/>
        <a:sy n="100" d="100"/>
      </p:scale>
      <p:origin x="0" y="0"/>
    </p:cViewPr>
  </p:notesTextViewPr>
  <p:sorterViewPr>
    <p:cViewPr>
      <p:scale>
        <a:sx n="100" d="100"/>
        <a:sy n="100" d="100"/>
      </p:scale>
      <p:origin x="0" y="4884"/>
    </p:cViewPr>
  </p:sorterViewPr>
  <p:notesViewPr>
    <p:cSldViewPr>
      <p:cViewPr>
        <p:scale>
          <a:sx n="100" d="100"/>
          <a:sy n="100" d="100"/>
        </p:scale>
        <p:origin x="-2040" y="144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sbuhr\My%20Documents\My%20Documents\CIRES%20Projects\Susan%20B%20projects\Writing%20Projects\NRC%20Climate%20Ed%20paper%20and%20talk\NRC%20paper%20reference%20data\TeacherLearning_redonegraph.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sbuhr\My%20Documents\My%20Documents\CIRES%20Projects\Susan%20B%20projects\Writing%20Projects\Climate%20Ed%20reference%20data\TeacherLearning_redonegraph.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sbuhr\My%20Documents\My%20Documents\CIRES%20Projects\Susan%20B%20projects\Writing%20Projects\Climate%20Ed%20reference%20data\TeacherLearning_redonegraph.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sbuhr\My%20Documents\My%20Documents\CIRES%20Projects\Susan%20B%20projects\Writing%20Projects\NRC%20Climate%20Ed%20paper%20and%20talk\NRC%20talk\Redo_graphsICEE.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2" Type="http://schemas.openxmlformats.org/officeDocument/2006/relationships/oleObject" Target="file:///C:\Documents%20and%20Settings\anne%20gold\My%20Documents\PresentationPoster\ColoradoClimateConference2011\surveys.xlsx" TargetMode="External"/><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sbuhr\My%20Documents\My%20Documents\CIRES%20Projects\Susan%20B%20projects\Writing%20Projects\NRC%20Climate%20Ed%20paper%20and%20talk\NRC%20talk\Redo_graphsICE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buhr\My%20Documents\My%20Documents\CIRES%20Projects\Susan%20B%20projects\Writing%20Projects\NRC%20Climate%20Ed%20paper%20and%20talk\NRC%20talk\Redo_graphsICE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buhr\My%20Documents\My%20Documents\CIRES%20Projects\Susan%20B%20projects\Writing%20Projects\Climate%20Ed%20reference%20data\TeacherLearning_redonegraph.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sbuhr\My%20Documents\My%20Documents\CIRES%20Projects\Susan%20B%20projects\Writing%20Projects\NRC%20Climate%20Ed%20paper%20and%20talk\NRC%20talk\Redo_graphsICE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sbuhr\My%20Documents\My%20Documents\CIRES%20Projects\Susan%20B%20projects\Writing%20Projects\NRC%20Climate%20Ed%20paper%20and%20talk\NRC%20talk\Redo_graphsICE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sbuhr\My%20Documents\My%20Documents\CIRES%20Projects\Susan%20B%20projects\Writing%20Projects\Climate%20Ed%20reference%20data\registration_survey_data_to_disaggregat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sbuhr\My%20Documents\My%20Documents\CIRES%20Projects\Susan%20B%20projects\Writing%20Projects\NRC%20Climate%20Ed%20paper%20and%20talk\NRC%20talk\Redo_graphsICE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sbuhr\My%20Documents\My%20Documents\CIRES%20Projects\Susan%20B%20projects\Writing%20Projects\Climate%20Ed%20reference%20data\TeacherLearning_redonegraph.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sbuhr\My%20Documents\My%20Documents\CIRES%20Projects\Susan%20B%20projects\Writing%20Projects\NRC%20Climate%20Ed%20paper%20and%20talk\NRC%20talk\Redo_graphsICE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sz="3600">
                <a:latin typeface="Calibri" pitchFamily="34" charset="0"/>
              </a:defRPr>
            </a:pPr>
            <a:r>
              <a:rPr lang="en-US" dirty="0" smtClean="0"/>
              <a:t>Preparation:</a:t>
            </a:r>
            <a:r>
              <a:rPr lang="en-US" baseline="0" dirty="0" smtClean="0"/>
              <a:t> </a:t>
            </a:r>
            <a:r>
              <a:rPr lang="en-US" dirty="0" smtClean="0"/>
              <a:t> </a:t>
            </a:r>
            <a:r>
              <a:rPr lang="en-US" dirty="0"/>
              <a:t>learning experiences (%)</a:t>
            </a:r>
          </a:p>
        </c:rich>
      </c:tx>
      <c:layout/>
    </c:title>
    <c:plotArea>
      <c:layout/>
      <c:barChart>
        <c:barDir val="col"/>
        <c:grouping val="clustered"/>
        <c:ser>
          <c:idx val="0"/>
          <c:order val="0"/>
          <c:tx>
            <c:strRef>
              <c:f>Sheet1!$B$1</c:f>
              <c:strCache>
                <c:ptCount val="1"/>
                <c:pt idx="0">
                  <c:v>Teacher learning experiences (%)</c:v>
                </c:pt>
              </c:strCache>
            </c:strRef>
          </c:tx>
          <c:dPt>
            <c:idx val="0"/>
            <c:spPr>
              <a:solidFill>
                <a:srgbClr val="FF0000"/>
              </a:solidFill>
            </c:spPr>
          </c:dPt>
          <c:dPt>
            <c:idx val="1"/>
            <c:spPr>
              <a:solidFill>
                <a:schemeClr val="accent1"/>
              </a:solidFill>
            </c:spPr>
          </c:dPt>
          <c:dPt>
            <c:idx val="2"/>
            <c:spPr>
              <a:solidFill>
                <a:schemeClr val="accent1"/>
              </a:solidFill>
            </c:spPr>
          </c:dPt>
          <c:dPt>
            <c:idx val="3"/>
            <c:spPr>
              <a:solidFill>
                <a:srgbClr val="FFC000"/>
              </a:solidFill>
            </c:spPr>
          </c:dPt>
          <c:dPt>
            <c:idx val="4"/>
            <c:spPr>
              <a:solidFill>
                <a:srgbClr val="FFC000"/>
              </a:solidFill>
            </c:spPr>
          </c:dPt>
          <c:dPt>
            <c:idx val="5"/>
            <c:spPr>
              <a:solidFill>
                <a:srgbClr val="FFC000"/>
              </a:solidFill>
            </c:spPr>
          </c:dPt>
          <c:dPt>
            <c:idx val="6"/>
            <c:spPr>
              <a:solidFill>
                <a:schemeClr val="accent5"/>
              </a:solidFill>
            </c:spPr>
          </c:dPt>
          <c:dPt>
            <c:idx val="7"/>
            <c:spPr>
              <a:solidFill>
                <a:schemeClr val="accent5"/>
              </a:solidFill>
            </c:spPr>
          </c:dPt>
          <c:dPt>
            <c:idx val="8"/>
            <c:spPr>
              <a:solidFill>
                <a:schemeClr val="accent5"/>
              </a:solidFill>
            </c:spPr>
          </c:dPt>
          <c:dPt>
            <c:idx val="9"/>
            <c:spPr>
              <a:solidFill>
                <a:schemeClr val="accent5"/>
              </a:solidFill>
            </c:spPr>
          </c:dPt>
          <c:cat>
            <c:strRef>
              <c:f>Sheet1!$A$2:$A$11</c:f>
              <c:strCache>
                <c:ptCount val="10"/>
                <c:pt idx="0">
                  <c:v>None</c:v>
                </c:pt>
                <c:pt idx="1">
                  <c:v>College </c:v>
                </c:pt>
                <c:pt idx="2">
                  <c:v>Graduate </c:v>
                </c:pt>
                <c:pt idx="3">
                  <c:v>In-service</c:v>
                </c:pt>
                <c:pt idx="4">
                  <c:v>Workshop(s)</c:v>
                </c:pt>
                <c:pt idx="5">
                  <c:v>Conference</c:v>
                </c:pt>
                <c:pt idx="6">
                  <c:v>Website</c:v>
                </c:pt>
                <c:pt idx="7">
                  <c:v>TV/film</c:v>
                </c:pt>
                <c:pt idx="8">
                  <c:v>Books</c:v>
                </c:pt>
                <c:pt idx="9">
                  <c:v>Magazine</c:v>
                </c:pt>
              </c:strCache>
            </c:strRef>
          </c:cat>
          <c:val>
            <c:numRef>
              <c:f>Sheet1!$B$2:$B$11</c:f>
              <c:numCache>
                <c:formatCode>0</c:formatCode>
                <c:ptCount val="10"/>
                <c:pt idx="0">
                  <c:v>3.5087719298245608</c:v>
                </c:pt>
                <c:pt idx="1">
                  <c:v>29.824561403508795</c:v>
                </c:pt>
                <c:pt idx="2">
                  <c:v>31.578947368421026</c:v>
                </c:pt>
                <c:pt idx="3">
                  <c:v>8.7719298245613988</c:v>
                </c:pt>
                <c:pt idx="4">
                  <c:v>59.649122807017541</c:v>
                </c:pt>
                <c:pt idx="5">
                  <c:v>43.859649122806943</c:v>
                </c:pt>
                <c:pt idx="6">
                  <c:v>49.122807017543856</c:v>
                </c:pt>
                <c:pt idx="7">
                  <c:v>75.438596491228097</c:v>
                </c:pt>
                <c:pt idx="8">
                  <c:v>51.929824561403365</c:v>
                </c:pt>
                <c:pt idx="9">
                  <c:v>73.684210526315795</c:v>
                </c:pt>
              </c:numCache>
            </c:numRef>
          </c:val>
        </c:ser>
        <c:axId val="86572416"/>
        <c:axId val="95863936"/>
      </c:barChart>
      <c:catAx>
        <c:axId val="86572416"/>
        <c:scaling>
          <c:orientation val="minMax"/>
        </c:scaling>
        <c:axPos val="b"/>
        <c:tickLblPos val="nextTo"/>
        <c:txPr>
          <a:bodyPr/>
          <a:lstStyle/>
          <a:p>
            <a:pPr>
              <a:defRPr sz="2000"/>
            </a:pPr>
            <a:endParaRPr lang="en-US"/>
          </a:p>
        </c:txPr>
        <c:crossAx val="95863936"/>
        <c:crosses val="autoZero"/>
        <c:auto val="1"/>
        <c:lblAlgn val="ctr"/>
        <c:lblOffset val="100"/>
      </c:catAx>
      <c:valAx>
        <c:axId val="95863936"/>
        <c:scaling>
          <c:orientation val="minMax"/>
        </c:scaling>
        <c:axPos val="l"/>
        <c:majorGridlines/>
        <c:numFmt formatCode="0" sourceLinked="1"/>
        <c:tickLblPos val="nextTo"/>
        <c:txPr>
          <a:bodyPr/>
          <a:lstStyle/>
          <a:p>
            <a:pPr>
              <a:defRPr sz="1800"/>
            </a:pPr>
            <a:endParaRPr lang="en-US"/>
          </a:p>
        </c:txPr>
        <c:crossAx val="86572416"/>
        <c:crosses val="autoZero"/>
        <c:crossBetween val="between"/>
      </c:valAx>
    </c:plotArea>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Solutions!$B$2</c:f>
              <c:strCache>
                <c:ptCount val="1"/>
                <c:pt idx="0">
                  <c:v>Not at all</c:v>
                </c:pt>
              </c:strCache>
            </c:strRef>
          </c:tx>
          <c:spPr>
            <a:solidFill>
              <a:schemeClr val="accent2">
                <a:lumMod val="75000"/>
              </a:schemeClr>
            </a:solidFill>
          </c:spPr>
          <c:cat>
            <c:strRef>
              <c:f>Solutions!$A$3:$A$6</c:f>
              <c:strCache>
                <c:ptCount val="4"/>
                <c:pt idx="0">
                  <c:v>Middle School</c:v>
                </c:pt>
                <c:pt idx="1">
                  <c:v>High School</c:v>
                </c:pt>
                <c:pt idx="2">
                  <c:v>Lower Division</c:v>
                </c:pt>
                <c:pt idx="3">
                  <c:v>Upper Division</c:v>
                </c:pt>
              </c:strCache>
            </c:strRef>
          </c:cat>
          <c:val>
            <c:numRef>
              <c:f>Solutions!$B$3:$B$6</c:f>
              <c:numCache>
                <c:formatCode>General</c:formatCode>
                <c:ptCount val="4"/>
                <c:pt idx="0">
                  <c:v>0</c:v>
                </c:pt>
                <c:pt idx="1">
                  <c:v>1</c:v>
                </c:pt>
                <c:pt idx="2">
                  <c:v>3</c:v>
                </c:pt>
                <c:pt idx="3">
                  <c:v>0</c:v>
                </c:pt>
              </c:numCache>
            </c:numRef>
          </c:val>
        </c:ser>
        <c:ser>
          <c:idx val="1"/>
          <c:order val="1"/>
          <c:tx>
            <c:strRef>
              <c:f>Solutions!$C$2</c:f>
              <c:strCache>
                <c:ptCount val="1"/>
                <c:pt idx="0">
                  <c:v>To small extent</c:v>
                </c:pt>
              </c:strCache>
            </c:strRef>
          </c:tx>
          <c:cat>
            <c:strRef>
              <c:f>Solutions!$A$3:$A$6</c:f>
              <c:strCache>
                <c:ptCount val="4"/>
                <c:pt idx="0">
                  <c:v>Middle School</c:v>
                </c:pt>
                <c:pt idx="1">
                  <c:v>High School</c:v>
                </c:pt>
                <c:pt idx="2">
                  <c:v>Lower Division</c:v>
                </c:pt>
                <c:pt idx="3">
                  <c:v>Upper Division</c:v>
                </c:pt>
              </c:strCache>
            </c:strRef>
          </c:cat>
          <c:val>
            <c:numRef>
              <c:f>Solutions!$C$3:$C$6</c:f>
              <c:numCache>
                <c:formatCode>General</c:formatCode>
                <c:ptCount val="4"/>
                <c:pt idx="0">
                  <c:v>27</c:v>
                </c:pt>
                <c:pt idx="1">
                  <c:v>13</c:v>
                </c:pt>
                <c:pt idx="2">
                  <c:v>26</c:v>
                </c:pt>
                <c:pt idx="3">
                  <c:v>29</c:v>
                </c:pt>
              </c:numCache>
            </c:numRef>
          </c:val>
        </c:ser>
        <c:ser>
          <c:idx val="2"/>
          <c:order val="2"/>
          <c:tx>
            <c:strRef>
              <c:f>Solutions!$D$2</c:f>
              <c:strCache>
                <c:ptCount val="1"/>
                <c:pt idx="0">
                  <c:v>To some extent</c:v>
                </c:pt>
              </c:strCache>
            </c:strRef>
          </c:tx>
          <c:spPr>
            <a:solidFill>
              <a:srgbClr val="92D050"/>
            </a:solidFill>
          </c:spPr>
          <c:cat>
            <c:strRef>
              <c:f>Solutions!$A$3:$A$6</c:f>
              <c:strCache>
                <c:ptCount val="4"/>
                <c:pt idx="0">
                  <c:v>Middle School</c:v>
                </c:pt>
                <c:pt idx="1">
                  <c:v>High School</c:v>
                </c:pt>
                <c:pt idx="2">
                  <c:v>Lower Division</c:v>
                </c:pt>
                <c:pt idx="3">
                  <c:v>Upper Division</c:v>
                </c:pt>
              </c:strCache>
            </c:strRef>
          </c:cat>
          <c:val>
            <c:numRef>
              <c:f>Solutions!$D$3:$D$6</c:f>
              <c:numCache>
                <c:formatCode>General</c:formatCode>
                <c:ptCount val="4"/>
                <c:pt idx="0">
                  <c:v>56</c:v>
                </c:pt>
                <c:pt idx="1">
                  <c:v>55</c:v>
                </c:pt>
                <c:pt idx="2">
                  <c:v>35</c:v>
                </c:pt>
                <c:pt idx="3">
                  <c:v>47</c:v>
                </c:pt>
              </c:numCache>
            </c:numRef>
          </c:val>
        </c:ser>
        <c:ser>
          <c:idx val="3"/>
          <c:order val="3"/>
          <c:tx>
            <c:strRef>
              <c:f>Solutions!$E$2</c:f>
              <c:strCache>
                <c:ptCount val="1"/>
                <c:pt idx="0">
                  <c:v>To a large extent</c:v>
                </c:pt>
              </c:strCache>
            </c:strRef>
          </c:tx>
          <c:cat>
            <c:strRef>
              <c:f>Solutions!$A$3:$A$6</c:f>
              <c:strCache>
                <c:ptCount val="4"/>
                <c:pt idx="0">
                  <c:v>Middle School</c:v>
                </c:pt>
                <c:pt idx="1">
                  <c:v>High School</c:v>
                </c:pt>
                <c:pt idx="2">
                  <c:v>Lower Division</c:v>
                </c:pt>
                <c:pt idx="3">
                  <c:v>Upper Division</c:v>
                </c:pt>
              </c:strCache>
            </c:strRef>
          </c:cat>
          <c:val>
            <c:numRef>
              <c:f>Solutions!$E$3:$E$6</c:f>
              <c:numCache>
                <c:formatCode>General</c:formatCode>
                <c:ptCount val="4"/>
                <c:pt idx="0">
                  <c:v>18</c:v>
                </c:pt>
                <c:pt idx="1">
                  <c:v>30</c:v>
                </c:pt>
                <c:pt idx="2">
                  <c:v>35</c:v>
                </c:pt>
                <c:pt idx="3">
                  <c:v>24</c:v>
                </c:pt>
              </c:numCache>
            </c:numRef>
          </c:val>
        </c:ser>
        <c:axId val="83303040"/>
        <c:axId val="83318656"/>
      </c:barChart>
      <c:catAx>
        <c:axId val="83303040"/>
        <c:scaling>
          <c:orientation val="minMax"/>
        </c:scaling>
        <c:axPos val="b"/>
        <c:tickLblPos val="nextTo"/>
        <c:txPr>
          <a:bodyPr/>
          <a:lstStyle/>
          <a:p>
            <a:pPr>
              <a:defRPr sz="2000"/>
            </a:pPr>
            <a:endParaRPr lang="en-US"/>
          </a:p>
        </c:txPr>
        <c:crossAx val="83318656"/>
        <c:crosses val="autoZero"/>
        <c:auto val="1"/>
        <c:lblAlgn val="ctr"/>
        <c:lblOffset val="100"/>
      </c:catAx>
      <c:valAx>
        <c:axId val="83318656"/>
        <c:scaling>
          <c:orientation val="minMax"/>
        </c:scaling>
        <c:axPos val="l"/>
        <c:majorGridlines/>
        <c:title>
          <c:tx>
            <c:rich>
              <a:bodyPr rot="-5400000" vert="horz"/>
              <a:lstStyle/>
              <a:p>
                <a:pPr>
                  <a:defRPr sz="1800"/>
                </a:pPr>
                <a:r>
                  <a:rPr lang="en-US" sz="1800" dirty="0" smtClean="0"/>
                  <a:t>Percentage Respondents</a:t>
                </a:r>
                <a:endParaRPr lang="en-US" sz="1800" dirty="0"/>
              </a:p>
            </c:rich>
          </c:tx>
          <c:layout/>
        </c:title>
        <c:numFmt formatCode="General" sourceLinked="1"/>
        <c:tickLblPos val="nextTo"/>
        <c:txPr>
          <a:bodyPr/>
          <a:lstStyle/>
          <a:p>
            <a:pPr>
              <a:defRPr sz="2000"/>
            </a:pPr>
            <a:endParaRPr lang="en-US"/>
          </a:p>
        </c:txPr>
        <c:crossAx val="83303040"/>
        <c:crosses val="autoZero"/>
        <c:crossBetween val="between"/>
      </c:valAx>
    </c:plotArea>
    <c:legend>
      <c:legendPos val="t"/>
      <c:layout/>
      <c:txPr>
        <a:bodyPr/>
        <a:lstStyle/>
        <a:p>
          <a:pPr>
            <a:defRPr sz="1600"/>
          </a:pPr>
          <a:endParaRPr lang="en-US"/>
        </a:p>
      </c:txPr>
    </c:legend>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3"/>
  <c:chart>
    <c:plotArea>
      <c:layout/>
      <c:barChart>
        <c:barDir val="col"/>
        <c:grouping val="clustered"/>
        <c:ser>
          <c:idx val="0"/>
          <c:order val="0"/>
          <c:tx>
            <c:strRef>
              <c:f>Sheet3!$B$2</c:f>
              <c:strCache>
                <c:ptCount val="1"/>
                <c:pt idx="0">
                  <c:v>Honors/AP</c:v>
                </c:pt>
              </c:strCache>
            </c:strRef>
          </c:tx>
          <c:cat>
            <c:strRef>
              <c:f>Sheet3!$A$3:$A$6</c:f>
              <c:strCache>
                <c:ptCount val="4"/>
                <c:pt idx="0">
                  <c:v>Middle school</c:v>
                </c:pt>
                <c:pt idx="1">
                  <c:v>High school</c:v>
                </c:pt>
                <c:pt idx="2">
                  <c:v>Lower division</c:v>
                </c:pt>
                <c:pt idx="3">
                  <c:v>Upper division</c:v>
                </c:pt>
              </c:strCache>
            </c:strRef>
          </c:cat>
          <c:val>
            <c:numRef>
              <c:f>Sheet3!$B$3:$B$6</c:f>
              <c:numCache>
                <c:formatCode>General</c:formatCode>
                <c:ptCount val="4"/>
                <c:pt idx="0">
                  <c:v>47</c:v>
                </c:pt>
                <c:pt idx="1">
                  <c:v>55</c:v>
                </c:pt>
                <c:pt idx="2">
                  <c:v>17</c:v>
                </c:pt>
                <c:pt idx="3">
                  <c:v>28</c:v>
                </c:pt>
              </c:numCache>
            </c:numRef>
          </c:val>
        </c:ser>
        <c:ser>
          <c:idx val="1"/>
          <c:order val="1"/>
          <c:tx>
            <c:strRef>
              <c:f>Sheet3!$C$2</c:f>
              <c:strCache>
                <c:ptCount val="1"/>
                <c:pt idx="0">
                  <c:v>Low reading level</c:v>
                </c:pt>
              </c:strCache>
            </c:strRef>
          </c:tx>
          <c:cat>
            <c:strRef>
              <c:f>Sheet3!$A$3:$A$6</c:f>
              <c:strCache>
                <c:ptCount val="4"/>
                <c:pt idx="0">
                  <c:v>Middle school</c:v>
                </c:pt>
                <c:pt idx="1">
                  <c:v>High school</c:v>
                </c:pt>
                <c:pt idx="2">
                  <c:v>Lower division</c:v>
                </c:pt>
                <c:pt idx="3">
                  <c:v>Upper division</c:v>
                </c:pt>
              </c:strCache>
            </c:strRef>
          </c:cat>
          <c:val>
            <c:numRef>
              <c:f>Sheet3!$C$3:$C$6</c:f>
              <c:numCache>
                <c:formatCode>General</c:formatCode>
                <c:ptCount val="4"/>
                <c:pt idx="0">
                  <c:v>72</c:v>
                </c:pt>
                <c:pt idx="1">
                  <c:v>76</c:v>
                </c:pt>
                <c:pt idx="2">
                  <c:v>20</c:v>
                </c:pt>
                <c:pt idx="3">
                  <c:v>22</c:v>
                </c:pt>
              </c:numCache>
            </c:numRef>
          </c:val>
        </c:ser>
        <c:ser>
          <c:idx val="2"/>
          <c:order val="2"/>
          <c:tx>
            <c:strRef>
              <c:f>Sheet3!$D$2</c:f>
              <c:strCache>
                <c:ptCount val="1"/>
                <c:pt idx="0">
                  <c:v>Remedial math/quant</c:v>
                </c:pt>
              </c:strCache>
            </c:strRef>
          </c:tx>
          <c:cat>
            <c:strRef>
              <c:f>Sheet3!$A$3:$A$6</c:f>
              <c:strCache>
                <c:ptCount val="4"/>
                <c:pt idx="0">
                  <c:v>Middle school</c:v>
                </c:pt>
                <c:pt idx="1">
                  <c:v>High school</c:v>
                </c:pt>
                <c:pt idx="2">
                  <c:v>Lower division</c:v>
                </c:pt>
                <c:pt idx="3">
                  <c:v>Upper division</c:v>
                </c:pt>
              </c:strCache>
            </c:strRef>
          </c:cat>
          <c:val>
            <c:numRef>
              <c:f>Sheet3!$D$3:$D$6</c:f>
              <c:numCache>
                <c:formatCode>General</c:formatCode>
                <c:ptCount val="4"/>
                <c:pt idx="0">
                  <c:v>60</c:v>
                </c:pt>
                <c:pt idx="1">
                  <c:v>68</c:v>
                </c:pt>
                <c:pt idx="2">
                  <c:v>48</c:v>
                </c:pt>
                <c:pt idx="3">
                  <c:v>44</c:v>
                </c:pt>
              </c:numCache>
            </c:numRef>
          </c:val>
        </c:ser>
        <c:ser>
          <c:idx val="3"/>
          <c:order val="3"/>
          <c:tx>
            <c:strRef>
              <c:f>Sheet3!$E$2</c:f>
              <c:strCache>
                <c:ptCount val="1"/>
                <c:pt idx="0">
                  <c:v>English language learners</c:v>
                </c:pt>
              </c:strCache>
            </c:strRef>
          </c:tx>
          <c:cat>
            <c:strRef>
              <c:f>Sheet3!$A$3:$A$6</c:f>
              <c:strCache>
                <c:ptCount val="4"/>
                <c:pt idx="0">
                  <c:v>Middle school</c:v>
                </c:pt>
                <c:pt idx="1">
                  <c:v>High school</c:v>
                </c:pt>
                <c:pt idx="2">
                  <c:v>Lower division</c:v>
                </c:pt>
                <c:pt idx="3">
                  <c:v>Upper division</c:v>
                </c:pt>
              </c:strCache>
            </c:strRef>
          </c:cat>
          <c:val>
            <c:numRef>
              <c:f>Sheet3!$E$3:$E$6</c:f>
              <c:numCache>
                <c:formatCode>General</c:formatCode>
                <c:ptCount val="4"/>
                <c:pt idx="0">
                  <c:v>57</c:v>
                </c:pt>
                <c:pt idx="1">
                  <c:v>49</c:v>
                </c:pt>
                <c:pt idx="2">
                  <c:v>24</c:v>
                </c:pt>
                <c:pt idx="3">
                  <c:v>22</c:v>
                </c:pt>
              </c:numCache>
            </c:numRef>
          </c:val>
        </c:ser>
        <c:axId val="85740544"/>
        <c:axId val="86395904"/>
      </c:barChart>
      <c:catAx>
        <c:axId val="85740544"/>
        <c:scaling>
          <c:orientation val="minMax"/>
        </c:scaling>
        <c:axPos val="b"/>
        <c:tickLblPos val="nextTo"/>
        <c:crossAx val="86395904"/>
        <c:crosses val="autoZero"/>
        <c:auto val="1"/>
        <c:lblAlgn val="ctr"/>
        <c:lblOffset val="100"/>
      </c:catAx>
      <c:valAx>
        <c:axId val="86395904"/>
        <c:scaling>
          <c:orientation val="minMax"/>
        </c:scaling>
        <c:axPos val="l"/>
        <c:majorGridlines/>
        <c:title>
          <c:tx>
            <c:rich>
              <a:bodyPr rot="-5400000" vert="horz"/>
              <a:lstStyle/>
              <a:p>
                <a:pPr>
                  <a:defRPr/>
                </a:pPr>
                <a:r>
                  <a:rPr lang="en-US"/>
                  <a:t>Percentage respondents</a:t>
                </a:r>
              </a:p>
            </c:rich>
          </c:tx>
          <c:layout/>
        </c:title>
        <c:numFmt formatCode="General" sourceLinked="1"/>
        <c:tickLblPos val="nextTo"/>
        <c:crossAx val="85740544"/>
        <c:crosses val="autoZero"/>
        <c:crossBetween val="between"/>
      </c:valAx>
    </c:plotArea>
    <c:legend>
      <c:legendPos val="tr"/>
      <c:layout>
        <c:manualLayout>
          <c:xMode val="edge"/>
          <c:yMode val="edge"/>
          <c:x val="0.5355971128608924"/>
          <c:y val="1.2987012987012988E-2"/>
          <c:w val="0.45563095731454628"/>
          <c:h val="0.26267648362136553"/>
        </c:manualLayout>
      </c:layout>
      <c:overlay val="1"/>
    </c:legend>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3"/>
  <c:chart>
    <c:plotArea>
      <c:layout>
        <c:manualLayout>
          <c:layoutTarget val="inner"/>
          <c:xMode val="edge"/>
          <c:yMode val="edge"/>
          <c:x val="0.16843421087515584"/>
          <c:y val="4.2409909909909914E-2"/>
          <c:w val="0.67992616453246379"/>
          <c:h val="0.59217191601049901"/>
        </c:manualLayout>
      </c:layout>
      <c:barChart>
        <c:barDir val="col"/>
        <c:grouping val="clustered"/>
        <c:ser>
          <c:idx val="0"/>
          <c:order val="0"/>
          <c:tx>
            <c:strRef>
              <c:f>'PD received'!$B$1</c:f>
              <c:strCache>
                <c:ptCount val="1"/>
                <c:pt idx="0">
                  <c:v>Middle school</c:v>
                </c:pt>
              </c:strCache>
            </c:strRef>
          </c:tx>
          <c:cat>
            <c:strRef>
              <c:f>'PD received'!$A$2:$A$5</c:f>
              <c:strCache>
                <c:ptCount val="4"/>
                <c:pt idx="0">
                  <c:v>Day or less</c:v>
                </c:pt>
                <c:pt idx="1">
                  <c:v>Week or less</c:v>
                </c:pt>
                <c:pt idx="2">
                  <c:v>One-two weeks</c:v>
                </c:pt>
                <c:pt idx="3">
                  <c:v>Three-four weeks</c:v>
                </c:pt>
              </c:strCache>
            </c:strRef>
          </c:cat>
          <c:val>
            <c:numRef>
              <c:f>'PD received'!$B$2:$B$5</c:f>
              <c:numCache>
                <c:formatCode>General</c:formatCode>
                <c:ptCount val="4"/>
                <c:pt idx="0">
                  <c:v>13</c:v>
                </c:pt>
                <c:pt idx="1">
                  <c:v>29</c:v>
                </c:pt>
                <c:pt idx="2">
                  <c:v>42</c:v>
                </c:pt>
                <c:pt idx="3">
                  <c:v>16</c:v>
                </c:pt>
              </c:numCache>
            </c:numRef>
          </c:val>
        </c:ser>
        <c:ser>
          <c:idx val="1"/>
          <c:order val="1"/>
          <c:tx>
            <c:strRef>
              <c:f>'PD received'!$C$1</c:f>
              <c:strCache>
                <c:ptCount val="1"/>
                <c:pt idx="0">
                  <c:v>High School</c:v>
                </c:pt>
              </c:strCache>
            </c:strRef>
          </c:tx>
          <c:cat>
            <c:strRef>
              <c:f>'PD received'!$A$2:$A$5</c:f>
              <c:strCache>
                <c:ptCount val="4"/>
                <c:pt idx="0">
                  <c:v>Day or less</c:v>
                </c:pt>
                <c:pt idx="1">
                  <c:v>Week or less</c:v>
                </c:pt>
                <c:pt idx="2">
                  <c:v>One-two weeks</c:v>
                </c:pt>
                <c:pt idx="3">
                  <c:v>Three-four weeks</c:v>
                </c:pt>
              </c:strCache>
            </c:strRef>
          </c:cat>
          <c:val>
            <c:numRef>
              <c:f>'PD received'!$C$2:$C$5</c:f>
              <c:numCache>
                <c:formatCode>General</c:formatCode>
                <c:ptCount val="4"/>
                <c:pt idx="0">
                  <c:v>9</c:v>
                </c:pt>
                <c:pt idx="1">
                  <c:v>38</c:v>
                </c:pt>
                <c:pt idx="2">
                  <c:v>33</c:v>
                </c:pt>
                <c:pt idx="3">
                  <c:v>20</c:v>
                </c:pt>
              </c:numCache>
            </c:numRef>
          </c:val>
        </c:ser>
        <c:axId val="85626240"/>
        <c:axId val="85628416"/>
      </c:barChart>
      <c:catAx>
        <c:axId val="85626240"/>
        <c:scaling>
          <c:orientation val="minMax"/>
        </c:scaling>
        <c:axPos val="b"/>
        <c:title>
          <c:tx>
            <c:rich>
              <a:bodyPr/>
              <a:lstStyle/>
              <a:p>
                <a:pPr>
                  <a:defRPr/>
                </a:pPr>
                <a:r>
                  <a:rPr lang="en-US" sz="2800" dirty="0" smtClean="0"/>
                  <a:t>Amount</a:t>
                </a:r>
                <a:r>
                  <a:rPr lang="en-US" sz="2800" baseline="0" dirty="0" smtClean="0"/>
                  <a:t> PD taken</a:t>
                </a:r>
                <a:endParaRPr lang="en-US" sz="2800" dirty="0"/>
              </a:p>
            </c:rich>
          </c:tx>
          <c:layout/>
        </c:title>
        <c:tickLblPos val="nextTo"/>
        <c:crossAx val="85628416"/>
        <c:crosses val="autoZero"/>
        <c:auto val="1"/>
        <c:lblAlgn val="ctr"/>
        <c:lblOffset val="100"/>
      </c:catAx>
      <c:valAx>
        <c:axId val="85628416"/>
        <c:scaling>
          <c:orientation val="minMax"/>
        </c:scaling>
        <c:axPos val="l"/>
        <c:majorGridlines/>
        <c:title>
          <c:tx>
            <c:rich>
              <a:bodyPr rot="-5400000" vert="horz"/>
              <a:lstStyle/>
              <a:p>
                <a:pPr>
                  <a:defRPr/>
                </a:pPr>
                <a:r>
                  <a:rPr lang="en-US" sz="2400" dirty="0" smtClean="0"/>
                  <a:t>(%)</a:t>
                </a:r>
                <a:endParaRPr lang="en-US" sz="2400" dirty="0"/>
              </a:p>
            </c:rich>
          </c:tx>
          <c:layout/>
        </c:title>
        <c:numFmt formatCode="General" sourceLinked="1"/>
        <c:tickLblPos val="nextTo"/>
        <c:crossAx val="85626240"/>
        <c:crosses val="autoZero"/>
        <c:crossBetween val="between"/>
      </c:valAx>
    </c:plotArea>
    <c:legend>
      <c:legendPos val="t"/>
      <c:layout/>
      <c:txPr>
        <a:bodyPr/>
        <a:lstStyle/>
        <a:p>
          <a:pPr>
            <a:defRPr sz="1800"/>
          </a:pPr>
          <a:endParaRPr lang="en-US"/>
        </a:p>
      </c:txPr>
    </c:legend>
    <c:plotVisOnly val="1"/>
  </c:chart>
  <c:txPr>
    <a:bodyPr/>
    <a:lstStyle/>
    <a:p>
      <a:pPr>
        <a:defRPr sz="1800"/>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48333770778652668"/>
          <c:y val="7.4074074074074084E-2"/>
          <c:w val="0.46982195975503088"/>
          <c:h val="0.83808690580344058"/>
        </c:manualLayout>
      </c:layout>
      <c:barChart>
        <c:barDir val="bar"/>
        <c:grouping val="clustered"/>
        <c:axId val="79189888"/>
        <c:axId val="79224832"/>
      </c:barChart>
      <c:catAx>
        <c:axId val="79189888"/>
        <c:scaling>
          <c:orientation val="minMax"/>
        </c:scaling>
        <c:axPos val="l"/>
        <c:tickLblPos val="nextTo"/>
        <c:crossAx val="79224832"/>
        <c:crosses val="autoZero"/>
        <c:auto val="1"/>
        <c:lblAlgn val="ctr"/>
        <c:lblOffset val="100"/>
      </c:catAx>
      <c:valAx>
        <c:axId val="79224832"/>
        <c:scaling>
          <c:orientation val="minMax"/>
        </c:scaling>
        <c:axPos val="b"/>
        <c:majorGridlines/>
        <c:numFmt formatCode="General" sourceLinked="1"/>
        <c:tickLblPos val="nextTo"/>
        <c:crossAx val="79189888"/>
        <c:crosses val="autoZero"/>
        <c:crossBetween val="between"/>
      </c:valAx>
    </c:plotArea>
    <c:plotVisOnly val="1"/>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20"/>
  <c:clrMapOvr bg1="lt1" tx1="dk1" bg2="lt2" tx2="dk2" accent1="accent1" accent2="accent2" accent3="accent3" accent4="accent4" accent5="accent5" accent6="accent6" hlink="hlink" folHlink="folHlink"/>
  <c:chart>
    <c:plotArea>
      <c:layout/>
      <c:barChart>
        <c:barDir val="bar"/>
        <c:grouping val="clustered"/>
        <c:ser>
          <c:idx val="0"/>
          <c:order val="0"/>
          <c:cat>
            <c:numRef>
              <c:f>Sheet1!$A$9:$A$14</c:f>
              <c:numCache>
                <c:formatCode>General</c:formatCode>
                <c:ptCount val="6"/>
              </c:numCache>
            </c:numRef>
          </c:cat>
          <c:val>
            <c:numRef>
              <c:f>Sheet1!$B$9:$B$14</c:f>
              <c:numCache>
                <c:formatCode>General</c:formatCode>
                <c:ptCount val="6"/>
                <c:pt idx="0">
                  <c:v>3</c:v>
                </c:pt>
                <c:pt idx="1">
                  <c:v>3</c:v>
                </c:pt>
                <c:pt idx="2">
                  <c:v>3</c:v>
                </c:pt>
                <c:pt idx="3">
                  <c:v>17</c:v>
                </c:pt>
                <c:pt idx="4">
                  <c:v>9</c:v>
                </c:pt>
                <c:pt idx="5">
                  <c:v>9</c:v>
                </c:pt>
              </c:numCache>
            </c:numRef>
          </c:val>
        </c:ser>
        <c:axId val="148064512"/>
        <c:axId val="148254720"/>
      </c:barChart>
      <c:catAx>
        <c:axId val="148064512"/>
        <c:scaling>
          <c:orientation val="minMax"/>
        </c:scaling>
        <c:axPos val="l"/>
        <c:numFmt formatCode="General" sourceLinked="1"/>
        <c:tickLblPos val="nextTo"/>
        <c:crossAx val="148254720"/>
        <c:crosses val="autoZero"/>
        <c:auto val="1"/>
        <c:lblAlgn val="ctr"/>
        <c:lblOffset val="100"/>
      </c:catAx>
      <c:valAx>
        <c:axId val="148254720"/>
        <c:scaling>
          <c:orientation val="minMax"/>
        </c:scaling>
        <c:axPos val="b"/>
        <c:majorGridlines/>
        <c:numFmt formatCode="General" sourceLinked="1"/>
        <c:tickLblPos val="nextTo"/>
        <c:crossAx val="148064512"/>
        <c:crosses val="autoZero"/>
        <c:crossBetween val="between"/>
      </c:valAx>
    </c:plotArea>
    <c:plotVisOnly val="1"/>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barChart>
        <c:barDir val="col"/>
        <c:grouping val="clustered"/>
        <c:ser>
          <c:idx val="0"/>
          <c:order val="0"/>
          <c:tx>
            <c:strRef>
              <c:f>'HS Courses'!$A$2</c:f>
              <c:strCache>
                <c:ptCount val="1"/>
                <c:pt idx="0">
                  <c:v>Male</c:v>
                </c:pt>
              </c:strCache>
            </c:strRef>
          </c:tx>
          <c:cat>
            <c:strRef>
              <c:f>'HS Courses'!$B$1:$E$1</c:f>
              <c:strCache>
                <c:ptCount val="4"/>
                <c:pt idx="0">
                  <c:v>Biology (1 yr)</c:v>
                </c:pt>
                <c:pt idx="1">
                  <c:v>Chemistry (1 yr)</c:v>
                </c:pt>
                <c:pt idx="2">
                  <c:v>Physics (1 yr)</c:v>
                </c:pt>
                <c:pt idx="3">
                  <c:v>Geol/E.S. (0.5 yr)</c:v>
                </c:pt>
              </c:strCache>
            </c:strRef>
          </c:cat>
          <c:val>
            <c:numRef>
              <c:f>'HS Courses'!$B$2:$E$2</c:f>
              <c:numCache>
                <c:formatCode>General</c:formatCode>
                <c:ptCount val="4"/>
                <c:pt idx="0">
                  <c:v>91</c:v>
                </c:pt>
                <c:pt idx="1">
                  <c:v>63</c:v>
                </c:pt>
                <c:pt idx="2">
                  <c:v>35</c:v>
                </c:pt>
                <c:pt idx="3">
                  <c:v>24</c:v>
                </c:pt>
              </c:numCache>
            </c:numRef>
          </c:val>
        </c:ser>
        <c:ser>
          <c:idx val="1"/>
          <c:order val="1"/>
          <c:tx>
            <c:strRef>
              <c:f>'HS Courses'!$A$3</c:f>
              <c:strCache>
                <c:ptCount val="1"/>
                <c:pt idx="0">
                  <c:v>Female</c:v>
                </c:pt>
              </c:strCache>
            </c:strRef>
          </c:tx>
          <c:cat>
            <c:strRef>
              <c:f>'HS Courses'!$B$1:$E$1</c:f>
              <c:strCache>
                <c:ptCount val="4"/>
                <c:pt idx="0">
                  <c:v>Biology (1 yr)</c:v>
                </c:pt>
                <c:pt idx="1">
                  <c:v>Chemistry (1 yr)</c:v>
                </c:pt>
                <c:pt idx="2">
                  <c:v>Physics (1 yr)</c:v>
                </c:pt>
                <c:pt idx="3">
                  <c:v>Geol/E.S. (0.5 yr)</c:v>
                </c:pt>
              </c:strCache>
            </c:strRef>
          </c:cat>
          <c:val>
            <c:numRef>
              <c:f>'HS Courses'!$B$3:$E$3</c:f>
              <c:numCache>
                <c:formatCode>General</c:formatCode>
                <c:ptCount val="4"/>
                <c:pt idx="0">
                  <c:v>94</c:v>
                </c:pt>
                <c:pt idx="1">
                  <c:v>70</c:v>
                </c:pt>
                <c:pt idx="2">
                  <c:v>31</c:v>
                </c:pt>
                <c:pt idx="3">
                  <c:v>22</c:v>
                </c:pt>
              </c:numCache>
            </c:numRef>
          </c:val>
        </c:ser>
        <c:axId val="154275200"/>
        <c:axId val="163619584"/>
      </c:barChart>
      <c:catAx>
        <c:axId val="154275200"/>
        <c:scaling>
          <c:orientation val="minMax"/>
        </c:scaling>
        <c:axPos val="b"/>
        <c:tickLblPos val="nextTo"/>
        <c:crossAx val="163619584"/>
        <c:crosses val="autoZero"/>
        <c:auto val="1"/>
        <c:lblAlgn val="ctr"/>
        <c:lblOffset val="100"/>
      </c:catAx>
      <c:valAx>
        <c:axId val="163619584"/>
        <c:scaling>
          <c:orientation val="minMax"/>
        </c:scaling>
        <c:axPos val="l"/>
        <c:majorGridlines/>
        <c:numFmt formatCode="General" sourceLinked="1"/>
        <c:tickLblPos val="nextTo"/>
        <c:crossAx val="154275200"/>
        <c:crosses val="autoZero"/>
        <c:crossBetween val="between"/>
      </c:valAx>
    </c:plotArea>
    <c:legend>
      <c:legendPos val="r"/>
      <c:layout/>
      <c:overlay val="1"/>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barChart>
        <c:barDir val="col"/>
        <c:grouping val="stacked"/>
        <c:ser>
          <c:idx val="0"/>
          <c:order val="0"/>
          <c:tx>
            <c:strRef>
              <c:f>Sheet1!$B$5</c:f>
              <c:strCache>
                <c:ptCount val="1"/>
                <c:pt idx="0">
                  <c:v>Relevant</c:v>
                </c:pt>
              </c:strCache>
            </c:strRef>
          </c:tx>
          <c:spPr>
            <a:solidFill>
              <a:srgbClr val="00B050"/>
            </a:solidFill>
          </c:spPr>
          <c:cat>
            <c:strRef>
              <c:f>Sheet1!$A$6:$A$12</c:f>
              <c:strCache>
                <c:ptCount val="7"/>
                <c:pt idx="0">
                  <c:v>Geoscience</c:v>
                </c:pt>
                <c:pt idx="1">
                  <c:v>Environmental sci.</c:v>
                </c:pt>
                <c:pt idx="2">
                  <c:v>Biology</c:v>
                </c:pt>
                <c:pt idx="3">
                  <c:v>Physical sci.</c:v>
                </c:pt>
                <c:pt idx="4">
                  <c:v>Liberal arts</c:v>
                </c:pt>
                <c:pt idx="5">
                  <c:v>Education</c:v>
                </c:pt>
                <c:pt idx="6">
                  <c:v>Other</c:v>
                </c:pt>
              </c:strCache>
            </c:strRef>
          </c:cat>
          <c:val>
            <c:numRef>
              <c:f>Sheet1!$B$6:$B$12</c:f>
              <c:numCache>
                <c:formatCode>0</c:formatCode>
                <c:ptCount val="7"/>
                <c:pt idx="0">
                  <c:v>29</c:v>
                </c:pt>
                <c:pt idx="1">
                  <c:v>15</c:v>
                </c:pt>
                <c:pt idx="2">
                  <c:v>0</c:v>
                </c:pt>
                <c:pt idx="3">
                  <c:v>0</c:v>
                </c:pt>
                <c:pt idx="4">
                  <c:v>0</c:v>
                </c:pt>
                <c:pt idx="5">
                  <c:v>23</c:v>
                </c:pt>
                <c:pt idx="6">
                  <c:v>32</c:v>
                </c:pt>
              </c:numCache>
            </c:numRef>
          </c:val>
        </c:ser>
        <c:ser>
          <c:idx val="1"/>
          <c:order val="1"/>
          <c:tx>
            <c:strRef>
              <c:f>Sheet1!$C$5</c:f>
              <c:strCache>
                <c:ptCount val="1"/>
                <c:pt idx="0">
                  <c:v>Not relevant</c:v>
                </c:pt>
              </c:strCache>
            </c:strRef>
          </c:tx>
          <c:spPr>
            <a:solidFill>
              <a:srgbClr val="FF0000"/>
            </a:solidFill>
          </c:spPr>
          <c:cat>
            <c:strRef>
              <c:f>Sheet1!$A$6:$A$12</c:f>
              <c:strCache>
                <c:ptCount val="7"/>
                <c:pt idx="0">
                  <c:v>Geoscience</c:v>
                </c:pt>
                <c:pt idx="1">
                  <c:v>Environmental sci.</c:v>
                </c:pt>
                <c:pt idx="2">
                  <c:v>Biology</c:v>
                </c:pt>
                <c:pt idx="3">
                  <c:v>Physical sci.</c:v>
                </c:pt>
                <c:pt idx="4">
                  <c:v>Liberal arts</c:v>
                </c:pt>
                <c:pt idx="5">
                  <c:v>Education</c:v>
                </c:pt>
                <c:pt idx="6">
                  <c:v>Other</c:v>
                </c:pt>
              </c:strCache>
            </c:strRef>
          </c:cat>
          <c:val>
            <c:numRef>
              <c:f>Sheet1!$C$6:$C$12</c:f>
              <c:numCache>
                <c:formatCode>0</c:formatCode>
                <c:ptCount val="7"/>
                <c:pt idx="0">
                  <c:v>7</c:v>
                </c:pt>
                <c:pt idx="1">
                  <c:v>3</c:v>
                </c:pt>
                <c:pt idx="2">
                  <c:v>17</c:v>
                </c:pt>
                <c:pt idx="3">
                  <c:v>1</c:v>
                </c:pt>
                <c:pt idx="4">
                  <c:v>1</c:v>
                </c:pt>
                <c:pt idx="5">
                  <c:v>67</c:v>
                </c:pt>
                <c:pt idx="6">
                  <c:v>5</c:v>
                </c:pt>
              </c:numCache>
            </c:numRef>
          </c:val>
        </c:ser>
        <c:overlap val="100"/>
        <c:axId val="77646080"/>
        <c:axId val="80062336"/>
      </c:barChart>
      <c:catAx>
        <c:axId val="77646080"/>
        <c:scaling>
          <c:orientation val="minMax"/>
        </c:scaling>
        <c:axPos val="b"/>
        <c:title>
          <c:tx>
            <c:rich>
              <a:bodyPr/>
              <a:lstStyle/>
              <a:p>
                <a:pPr>
                  <a:defRPr sz="2000"/>
                </a:pPr>
                <a:r>
                  <a:rPr lang="en-US" sz="2000"/>
                  <a:t>Field of highest degree and perceived relevance</a:t>
                </a:r>
              </a:p>
            </c:rich>
          </c:tx>
          <c:layout/>
        </c:title>
        <c:tickLblPos val="nextTo"/>
        <c:txPr>
          <a:bodyPr/>
          <a:lstStyle/>
          <a:p>
            <a:pPr>
              <a:defRPr sz="1400"/>
            </a:pPr>
            <a:endParaRPr lang="en-US"/>
          </a:p>
        </c:txPr>
        <c:crossAx val="80062336"/>
        <c:crosses val="autoZero"/>
        <c:auto val="1"/>
        <c:lblAlgn val="ctr"/>
        <c:lblOffset val="100"/>
      </c:catAx>
      <c:valAx>
        <c:axId val="80062336"/>
        <c:scaling>
          <c:orientation val="minMax"/>
        </c:scaling>
        <c:axPos val="l"/>
        <c:majorGridlines/>
        <c:title>
          <c:tx>
            <c:rich>
              <a:bodyPr rot="-5400000" vert="horz"/>
              <a:lstStyle/>
              <a:p>
                <a:pPr>
                  <a:defRPr sz="1600"/>
                </a:pPr>
                <a:r>
                  <a:rPr lang="en-US" sz="1600"/>
                  <a:t>Percentage responding</a:t>
                </a:r>
              </a:p>
            </c:rich>
          </c:tx>
          <c:layout/>
        </c:title>
        <c:numFmt formatCode="0" sourceLinked="1"/>
        <c:tickLblPos val="nextTo"/>
        <c:crossAx val="77646080"/>
        <c:crosses val="autoZero"/>
        <c:crossBetween val="between"/>
      </c:valAx>
    </c:plotArea>
    <c:legend>
      <c:legendPos val="t"/>
      <c:layout/>
      <c:overlay val="1"/>
      <c:txPr>
        <a:bodyPr/>
        <a:lstStyle/>
        <a:p>
          <a:pPr>
            <a:defRPr sz="20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polarization!$C$2</c:f>
              <c:strCache>
                <c:ptCount val="1"/>
                <c:pt idx="0">
                  <c:v>Disagree Strongly</c:v>
                </c:pt>
              </c:strCache>
            </c:strRef>
          </c:tx>
          <c:spPr>
            <a:solidFill>
              <a:srgbClr val="C00000"/>
            </a:solidFill>
          </c:spPr>
          <c:cat>
            <c:strRef>
              <c:f>polarization!$A$3:$B$6</c:f>
              <c:strCache>
                <c:ptCount val="4"/>
                <c:pt idx="0">
                  <c:v>Middle school</c:v>
                </c:pt>
                <c:pt idx="1">
                  <c:v>High school</c:v>
                </c:pt>
                <c:pt idx="2">
                  <c:v>Lower division </c:v>
                </c:pt>
                <c:pt idx="3">
                  <c:v>Upper division</c:v>
                </c:pt>
              </c:strCache>
            </c:strRef>
          </c:cat>
          <c:val>
            <c:numRef>
              <c:f>polarization!$C$3:$C$6</c:f>
              <c:numCache>
                <c:formatCode>General</c:formatCode>
                <c:ptCount val="4"/>
                <c:pt idx="0">
                  <c:v>5</c:v>
                </c:pt>
                <c:pt idx="1">
                  <c:v>3</c:v>
                </c:pt>
                <c:pt idx="2">
                  <c:v>3</c:v>
                </c:pt>
                <c:pt idx="3">
                  <c:v>16</c:v>
                </c:pt>
              </c:numCache>
            </c:numRef>
          </c:val>
        </c:ser>
        <c:ser>
          <c:idx val="1"/>
          <c:order val="1"/>
          <c:tx>
            <c:strRef>
              <c:f>polarization!$D$2</c:f>
              <c:strCache>
                <c:ptCount val="1"/>
                <c:pt idx="0">
                  <c:v>Disagree</c:v>
                </c:pt>
              </c:strCache>
            </c:strRef>
          </c:tx>
          <c:spPr>
            <a:solidFill>
              <a:srgbClr val="FF0000"/>
            </a:solidFill>
            <a:ln w="55000" cap="flat" cmpd="thickThin" algn="ctr">
              <a:noFill/>
              <a:prstDash val="solid"/>
            </a:ln>
            <a:effectLst/>
          </c:spPr>
          <c:cat>
            <c:strRef>
              <c:f>polarization!$A$3:$B$6</c:f>
              <c:strCache>
                <c:ptCount val="4"/>
                <c:pt idx="0">
                  <c:v>Middle school</c:v>
                </c:pt>
                <c:pt idx="1">
                  <c:v>High school</c:v>
                </c:pt>
                <c:pt idx="2">
                  <c:v>Lower division </c:v>
                </c:pt>
                <c:pt idx="3">
                  <c:v>Upper division</c:v>
                </c:pt>
              </c:strCache>
            </c:strRef>
          </c:cat>
          <c:val>
            <c:numRef>
              <c:f>polarization!$D$3:$D$6</c:f>
              <c:numCache>
                <c:formatCode>General</c:formatCode>
                <c:ptCount val="4"/>
                <c:pt idx="0">
                  <c:v>38</c:v>
                </c:pt>
                <c:pt idx="1">
                  <c:v>28</c:v>
                </c:pt>
                <c:pt idx="2">
                  <c:v>19</c:v>
                </c:pt>
                <c:pt idx="3">
                  <c:v>5</c:v>
                </c:pt>
              </c:numCache>
            </c:numRef>
          </c:val>
        </c:ser>
        <c:ser>
          <c:idx val="2"/>
          <c:order val="2"/>
          <c:tx>
            <c:strRef>
              <c:f>polarization!$E$2</c:f>
              <c:strCache>
                <c:ptCount val="1"/>
                <c:pt idx="0">
                  <c:v>Agree</c:v>
                </c:pt>
              </c:strCache>
            </c:strRef>
          </c:tx>
          <c:spPr>
            <a:solidFill>
              <a:schemeClr val="accent1"/>
            </a:solidFill>
          </c:spPr>
          <c:cat>
            <c:strRef>
              <c:f>polarization!$A$3:$B$6</c:f>
              <c:strCache>
                <c:ptCount val="4"/>
                <c:pt idx="0">
                  <c:v>Middle school</c:v>
                </c:pt>
                <c:pt idx="1">
                  <c:v>High school</c:v>
                </c:pt>
                <c:pt idx="2">
                  <c:v>Lower division </c:v>
                </c:pt>
                <c:pt idx="3">
                  <c:v>Upper division</c:v>
                </c:pt>
              </c:strCache>
            </c:strRef>
          </c:cat>
          <c:val>
            <c:numRef>
              <c:f>polarization!$E$3:$E$6</c:f>
              <c:numCache>
                <c:formatCode>General</c:formatCode>
                <c:ptCount val="4"/>
                <c:pt idx="0">
                  <c:v>40</c:v>
                </c:pt>
                <c:pt idx="1">
                  <c:v>46</c:v>
                </c:pt>
                <c:pt idx="2">
                  <c:v>34</c:v>
                </c:pt>
                <c:pt idx="3">
                  <c:v>26</c:v>
                </c:pt>
              </c:numCache>
            </c:numRef>
          </c:val>
        </c:ser>
        <c:ser>
          <c:idx val="3"/>
          <c:order val="3"/>
          <c:tx>
            <c:strRef>
              <c:f>polarization!$F$2</c:f>
              <c:strCache>
                <c:ptCount val="1"/>
                <c:pt idx="0">
                  <c:v>Agree Strongly</c:v>
                </c:pt>
              </c:strCache>
            </c:strRef>
          </c:tx>
          <c:cat>
            <c:strRef>
              <c:f>polarization!$A$3:$B$6</c:f>
              <c:strCache>
                <c:ptCount val="4"/>
                <c:pt idx="0">
                  <c:v>Middle school</c:v>
                </c:pt>
                <c:pt idx="1">
                  <c:v>High school</c:v>
                </c:pt>
                <c:pt idx="2">
                  <c:v>Lower division </c:v>
                </c:pt>
                <c:pt idx="3">
                  <c:v>Upper division</c:v>
                </c:pt>
              </c:strCache>
            </c:strRef>
          </c:cat>
          <c:val>
            <c:numRef>
              <c:f>polarization!$F$3:$F$6</c:f>
              <c:numCache>
                <c:formatCode>General</c:formatCode>
                <c:ptCount val="4"/>
                <c:pt idx="0">
                  <c:v>16</c:v>
                </c:pt>
                <c:pt idx="1">
                  <c:v>23</c:v>
                </c:pt>
                <c:pt idx="2">
                  <c:v>44</c:v>
                </c:pt>
                <c:pt idx="3">
                  <c:v>53</c:v>
                </c:pt>
              </c:numCache>
            </c:numRef>
          </c:val>
        </c:ser>
        <c:axId val="85506688"/>
        <c:axId val="85737856"/>
      </c:barChart>
      <c:catAx>
        <c:axId val="85506688"/>
        <c:scaling>
          <c:orientation val="minMax"/>
        </c:scaling>
        <c:axPos val="b"/>
        <c:tickLblPos val="nextTo"/>
        <c:txPr>
          <a:bodyPr/>
          <a:lstStyle/>
          <a:p>
            <a:pPr>
              <a:defRPr sz="1800"/>
            </a:pPr>
            <a:endParaRPr lang="en-US"/>
          </a:p>
        </c:txPr>
        <c:crossAx val="85737856"/>
        <c:crosses val="autoZero"/>
        <c:auto val="1"/>
        <c:lblAlgn val="ctr"/>
        <c:lblOffset val="100"/>
      </c:catAx>
      <c:valAx>
        <c:axId val="85737856"/>
        <c:scaling>
          <c:orientation val="minMax"/>
        </c:scaling>
        <c:axPos val="l"/>
        <c:majorGridlines/>
        <c:title>
          <c:tx>
            <c:rich>
              <a:bodyPr rot="-5400000" vert="horz"/>
              <a:lstStyle/>
              <a:p>
                <a:pPr>
                  <a:defRPr sz="1800"/>
                </a:pPr>
                <a:r>
                  <a:rPr lang="en-US" sz="1800" dirty="0" smtClean="0"/>
                  <a:t>Percentage</a:t>
                </a:r>
                <a:r>
                  <a:rPr lang="en-US" sz="1800" baseline="0" dirty="0" smtClean="0"/>
                  <a:t> respondents</a:t>
                </a:r>
                <a:endParaRPr lang="en-US" sz="1800" dirty="0"/>
              </a:p>
            </c:rich>
          </c:tx>
          <c:layout/>
        </c:title>
        <c:numFmt formatCode="General" sourceLinked="1"/>
        <c:tickLblPos val="nextTo"/>
        <c:txPr>
          <a:bodyPr/>
          <a:lstStyle/>
          <a:p>
            <a:pPr>
              <a:defRPr sz="1800"/>
            </a:pPr>
            <a:endParaRPr lang="en-US"/>
          </a:p>
        </c:txPr>
        <c:crossAx val="85506688"/>
        <c:crosses val="autoZero"/>
        <c:crossBetween val="between"/>
      </c:valAx>
    </c:plotArea>
    <c:legend>
      <c:legendPos val="r"/>
      <c:layout/>
      <c:txPr>
        <a:bodyPr/>
        <a:lstStyle/>
        <a:p>
          <a:pPr>
            <a:defRPr sz="14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'ICEE Change PD graph'!$B$1</c:f>
              <c:strCache>
                <c:ptCount val="1"/>
                <c:pt idx="0">
                  <c:v>Drop one</c:v>
                </c:pt>
              </c:strCache>
            </c:strRef>
          </c:tx>
          <c:spPr>
            <a:solidFill>
              <a:srgbClr val="FF0000"/>
            </a:solidFill>
          </c:spPr>
          <c:cat>
            <c:strRef>
              <c:f>'ICEE Change PD graph'!$A$2:$A$5</c:f>
              <c:strCache>
                <c:ptCount val="4"/>
                <c:pt idx="0">
                  <c:v>GW happening</c:v>
                </c:pt>
                <c:pt idx="1">
                  <c:v>Concern GW</c:v>
                </c:pt>
                <c:pt idx="2">
                  <c:v>Cause is people</c:v>
                </c:pt>
                <c:pt idx="3">
                  <c:v>Scientists agree</c:v>
                </c:pt>
              </c:strCache>
            </c:strRef>
          </c:cat>
          <c:val>
            <c:numRef>
              <c:f>'ICEE Change PD graph'!$B$2:$B$5</c:f>
              <c:numCache>
                <c:formatCode>General</c:formatCode>
                <c:ptCount val="4"/>
                <c:pt idx="2" formatCode="0">
                  <c:v>4.1666666666666661</c:v>
                </c:pt>
              </c:numCache>
            </c:numRef>
          </c:val>
        </c:ser>
        <c:ser>
          <c:idx val="1"/>
          <c:order val="1"/>
          <c:tx>
            <c:strRef>
              <c:f>'ICEE Change PD graph'!$C$1</c:f>
              <c:strCache>
                <c:ptCount val="1"/>
                <c:pt idx="0">
                  <c:v>Stay same</c:v>
                </c:pt>
              </c:strCache>
            </c:strRef>
          </c:tx>
          <c:spPr>
            <a:solidFill>
              <a:srgbClr val="FFC000"/>
            </a:solidFill>
          </c:spPr>
          <c:cat>
            <c:strRef>
              <c:f>'ICEE Change PD graph'!$A$2:$A$5</c:f>
              <c:strCache>
                <c:ptCount val="4"/>
                <c:pt idx="0">
                  <c:v>GW happening</c:v>
                </c:pt>
                <c:pt idx="1">
                  <c:v>Concern GW</c:v>
                </c:pt>
                <c:pt idx="2">
                  <c:v>Cause is people</c:v>
                </c:pt>
                <c:pt idx="3">
                  <c:v>Scientists agree</c:v>
                </c:pt>
              </c:strCache>
            </c:strRef>
          </c:cat>
          <c:val>
            <c:numRef>
              <c:f>'ICEE Change PD graph'!$C$2:$C$5</c:f>
              <c:numCache>
                <c:formatCode>0</c:formatCode>
                <c:ptCount val="4"/>
                <c:pt idx="0">
                  <c:v>87.5</c:v>
                </c:pt>
                <c:pt idx="1">
                  <c:v>91.666666666666657</c:v>
                </c:pt>
                <c:pt idx="2">
                  <c:v>50</c:v>
                </c:pt>
                <c:pt idx="3">
                  <c:v>45.833333333333329</c:v>
                </c:pt>
              </c:numCache>
            </c:numRef>
          </c:val>
        </c:ser>
        <c:ser>
          <c:idx val="2"/>
          <c:order val="2"/>
          <c:tx>
            <c:strRef>
              <c:f>'ICEE Change PD graph'!$D$1</c:f>
              <c:strCache>
                <c:ptCount val="1"/>
                <c:pt idx="0">
                  <c:v>Gain one</c:v>
                </c:pt>
              </c:strCache>
            </c:strRef>
          </c:tx>
          <c:spPr>
            <a:solidFill>
              <a:schemeClr val="accent1"/>
            </a:solidFill>
          </c:spPr>
          <c:cat>
            <c:strRef>
              <c:f>'ICEE Change PD graph'!$A$2:$A$5</c:f>
              <c:strCache>
                <c:ptCount val="4"/>
                <c:pt idx="0">
                  <c:v>GW happening</c:v>
                </c:pt>
                <c:pt idx="1">
                  <c:v>Concern GW</c:v>
                </c:pt>
                <c:pt idx="2">
                  <c:v>Cause is people</c:v>
                </c:pt>
                <c:pt idx="3">
                  <c:v>Scientists agree</c:v>
                </c:pt>
              </c:strCache>
            </c:strRef>
          </c:cat>
          <c:val>
            <c:numRef>
              <c:f>'ICEE Change PD graph'!$D$2:$D$5</c:f>
              <c:numCache>
                <c:formatCode>0</c:formatCode>
                <c:ptCount val="4"/>
                <c:pt idx="0">
                  <c:v>12.5</c:v>
                </c:pt>
                <c:pt idx="1">
                  <c:v>8.3333333333333321</c:v>
                </c:pt>
                <c:pt idx="2">
                  <c:v>37.5</c:v>
                </c:pt>
                <c:pt idx="3">
                  <c:v>20.833333333333297</c:v>
                </c:pt>
              </c:numCache>
            </c:numRef>
          </c:val>
        </c:ser>
        <c:ser>
          <c:idx val="3"/>
          <c:order val="3"/>
          <c:tx>
            <c:strRef>
              <c:f>'ICEE Change PD graph'!$E$1</c:f>
              <c:strCache>
                <c:ptCount val="1"/>
                <c:pt idx="0">
                  <c:v>Gain two</c:v>
                </c:pt>
              </c:strCache>
            </c:strRef>
          </c:tx>
          <c:cat>
            <c:strRef>
              <c:f>'ICEE Change PD graph'!$A$2:$A$5</c:f>
              <c:strCache>
                <c:ptCount val="4"/>
                <c:pt idx="0">
                  <c:v>GW happening</c:v>
                </c:pt>
                <c:pt idx="1">
                  <c:v>Concern GW</c:v>
                </c:pt>
                <c:pt idx="2">
                  <c:v>Cause is people</c:v>
                </c:pt>
                <c:pt idx="3">
                  <c:v>Scientists agree</c:v>
                </c:pt>
              </c:strCache>
            </c:strRef>
          </c:cat>
          <c:val>
            <c:numRef>
              <c:f>'ICEE Change PD graph'!$E$2:$E$5</c:f>
              <c:numCache>
                <c:formatCode>General</c:formatCode>
                <c:ptCount val="4"/>
                <c:pt idx="2" formatCode="0">
                  <c:v>8.3333333333333321</c:v>
                </c:pt>
                <c:pt idx="3" formatCode="0">
                  <c:v>33.333333333333329</c:v>
                </c:pt>
              </c:numCache>
            </c:numRef>
          </c:val>
        </c:ser>
        <c:axId val="85586688"/>
        <c:axId val="85588224"/>
      </c:barChart>
      <c:catAx>
        <c:axId val="85586688"/>
        <c:scaling>
          <c:orientation val="minMax"/>
        </c:scaling>
        <c:axPos val="b"/>
        <c:tickLblPos val="nextTo"/>
        <c:txPr>
          <a:bodyPr/>
          <a:lstStyle/>
          <a:p>
            <a:pPr>
              <a:defRPr sz="1800"/>
            </a:pPr>
            <a:endParaRPr lang="en-US"/>
          </a:p>
        </c:txPr>
        <c:crossAx val="85588224"/>
        <c:crosses val="autoZero"/>
        <c:auto val="1"/>
        <c:lblAlgn val="ctr"/>
        <c:lblOffset val="100"/>
      </c:catAx>
      <c:valAx>
        <c:axId val="85588224"/>
        <c:scaling>
          <c:orientation val="minMax"/>
        </c:scaling>
        <c:axPos val="l"/>
        <c:majorGridlines/>
        <c:title>
          <c:tx>
            <c:rich>
              <a:bodyPr rot="-5400000" vert="horz"/>
              <a:lstStyle/>
              <a:p>
                <a:pPr>
                  <a:defRPr sz="2000"/>
                </a:pPr>
                <a:r>
                  <a:rPr lang="en-US" sz="2000" dirty="0" smtClean="0"/>
                  <a:t>(%)</a:t>
                </a:r>
                <a:endParaRPr lang="en-US" sz="2000" dirty="0"/>
              </a:p>
            </c:rich>
          </c:tx>
          <c:layout/>
        </c:title>
        <c:numFmt formatCode="General" sourceLinked="1"/>
        <c:tickLblPos val="nextTo"/>
        <c:txPr>
          <a:bodyPr/>
          <a:lstStyle/>
          <a:p>
            <a:pPr>
              <a:defRPr sz="1800"/>
            </a:pPr>
            <a:endParaRPr lang="en-US"/>
          </a:p>
        </c:txPr>
        <c:crossAx val="85586688"/>
        <c:crosses val="autoZero"/>
        <c:crossBetween val="between"/>
      </c:valAx>
    </c:plotArea>
    <c:legend>
      <c:legendPos val="r"/>
      <c:layout/>
      <c:txPr>
        <a:bodyPr/>
        <a:lstStyle/>
        <a:p>
          <a:pPr>
            <a:defRPr sz="2000"/>
          </a:pPr>
          <a:endParaRPr lang="en-US"/>
        </a:p>
      </c:txPr>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'Both sides'!$A$2</c:f>
              <c:strCache>
                <c:ptCount val="1"/>
                <c:pt idx="0">
                  <c:v>Reasoning</c:v>
                </c:pt>
              </c:strCache>
            </c:strRef>
          </c:tx>
          <c:dPt>
            <c:idx val="0"/>
            <c:spPr>
              <a:solidFill>
                <a:srgbClr val="FF0000"/>
              </a:solidFill>
            </c:spPr>
          </c:dPt>
          <c:dPt>
            <c:idx val="1"/>
            <c:spPr>
              <a:solidFill>
                <a:srgbClr val="FFC000"/>
              </a:solidFill>
            </c:spPr>
          </c:dPt>
          <c:dLbls>
            <c:txPr>
              <a:bodyPr/>
              <a:lstStyle/>
              <a:p>
                <a:pPr>
                  <a:defRPr sz="2400"/>
                </a:pPr>
                <a:endParaRPr lang="en-US"/>
              </a:p>
            </c:txPr>
            <c:dLblPos val="outEnd"/>
            <c:showVal val="1"/>
          </c:dLbls>
          <c:cat>
            <c:strRef>
              <c:f>'Both sides'!$B$1:$D$1</c:f>
              <c:strCache>
                <c:ptCount val="3"/>
                <c:pt idx="0">
                  <c:v>Both valid</c:v>
                </c:pt>
                <c:pt idx="1">
                  <c:v>Unclear</c:v>
                </c:pt>
                <c:pt idx="2">
                  <c:v>Consensus view</c:v>
                </c:pt>
              </c:strCache>
            </c:strRef>
          </c:cat>
          <c:val>
            <c:numRef>
              <c:f>'Both sides'!$B$2:$D$2</c:f>
              <c:numCache>
                <c:formatCode>General</c:formatCode>
                <c:ptCount val="3"/>
                <c:pt idx="0">
                  <c:v>25</c:v>
                </c:pt>
                <c:pt idx="1">
                  <c:v>50</c:v>
                </c:pt>
                <c:pt idx="2">
                  <c:v>25</c:v>
                </c:pt>
              </c:numCache>
            </c:numRef>
          </c:val>
        </c:ser>
        <c:dLbls>
          <c:showVal val="1"/>
        </c:dLbls>
        <c:axId val="96994048"/>
        <c:axId val="97116928"/>
      </c:barChart>
      <c:catAx>
        <c:axId val="96994048"/>
        <c:scaling>
          <c:orientation val="minMax"/>
        </c:scaling>
        <c:axPos val="b"/>
        <c:tickLblPos val="nextTo"/>
        <c:txPr>
          <a:bodyPr/>
          <a:lstStyle/>
          <a:p>
            <a:pPr>
              <a:defRPr sz="2400"/>
            </a:pPr>
            <a:endParaRPr lang="en-US"/>
          </a:p>
        </c:txPr>
        <c:crossAx val="97116928"/>
        <c:crosses val="autoZero"/>
        <c:auto val="1"/>
        <c:lblAlgn val="ctr"/>
        <c:lblOffset val="100"/>
      </c:catAx>
      <c:valAx>
        <c:axId val="97116928"/>
        <c:scaling>
          <c:orientation val="minMax"/>
        </c:scaling>
        <c:axPos val="l"/>
        <c:majorGridlines/>
        <c:title>
          <c:tx>
            <c:rich>
              <a:bodyPr rot="-5400000" vert="horz"/>
              <a:lstStyle/>
              <a:p>
                <a:pPr>
                  <a:defRPr/>
                </a:pPr>
                <a:r>
                  <a:rPr lang="en-US" sz="2400" dirty="0" smtClean="0"/>
                  <a:t>(%)</a:t>
                </a:r>
                <a:endParaRPr lang="en-US" dirty="0"/>
              </a:p>
            </c:rich>
          </c:tx>
          <c:layout/>
        </c:title>
        <c:numFmt formatCode="General" sourceLinked="1"/>
        <c:tickLblPos val="nextTo"/>
        <c:txPr>
          <a:bodyPr/>
          <a:lstStyle/>
          <a:p>
            <a:pPr>
              <a:defRPr sz="2400"/>
            </a:pPr>
            <a:endParaRPr lang="en-US"/>
          </a:p>
        </c:txPr>
        <c:crossAx val="96994048"/>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Pt>
            <c:idx val="0"/>
            <c:spPr>
              <a:solidFill>
                <a:srgbClr val="FFC000"/>
              </a:solidFill>
            </c:spPr>
          </c:dPt>
          <c:dPt>
            <c:idx val="1"/>
            <c:spPr>
              <a:solidFill>
                <a:srgbClr val="FFC000"/>
              </a:solidFill>
            </c:spPr>
          </c:dPt>
          <c:dPt>
            <c:idx val="2"/>
            <c:spPr>
              <a:solidFill>
                <a:srgbClr val="FFC000"/>
              </a:solidFill>
            </c:spPr>
          </c:dPt>
          <c:dPt>
            <c:idx val="5"/>
            <c:spPr>
              <a:solidFill>
                <a:srgbClr val="FFC000"/>
              </a:solidFill>
            </c:spPr>
          </c:dPt>
          <c:dPt>
            <c:idx val="6"/>
            <c:spPr>
              <a:solidFill>
                <a:srgbClr val="FFC000"/>
              </a:solidFill>
            </c:spPr>
          </c:dPt>
          <c:dPt>
            <c:idx val="7"/>
            <c:spPr>
              <a:solidFill>
                <a:schemeClr val="accent2"/>
              </a:solidFill>
            </c:spPr>
          </c:dPt>
          <c:dPt>
            <c:idx val="9"/>
            <c:spPr>
              <a:solidFill>
                <a:srgbClr val="FFC000"/>
              </a:solidFill>
            </c:spPr>
          </c:dPt>
          <c:cat>
            <c:strRef>
              <c:f>Sheet2!$A$3:$J$3</c:f>
              <c:strCache>
                <c:ptCount val="10"/>
                <c:pt idx="0">
                  <c:v>Biology</c:v>
                </c:pt>
                <c:pt idx="1">
                  <c:v>Chemistry</c:v>
                </c:pt>
                <c:pt idx="2">
                  <c:v>Computers/technology</c:v>
                </c:pt>
                <c:pt idx="3">
                  <c:v>Earth/space science</c:v>
                </c:pt>
                <c:pt idx="4">
                  <c:v>Environmental science</c:v>
                </c:pt>
                <c:pt idx="5">
                  <c:v>General science</c:v>
                </c:pt>
                <c:pt idx="6">
                  <c:v>Physical science</c:v>
                </c:pt>
                <c:pt idx="7">
                  <c:v>Physics</c:v>
                </c:pt>
                <c:pt idx="8">
                  <c:v>Social studies</c:v>
                </c:pt>
                <c:pt idx="9">
                  <c:v>Other</c:v>
                </c:pt>
              </c:strCache>
            </c:strRef>
          </c:cat>
          <c:val>
            <c:numRef>
              <c:f>Sheet2!$A$4:$J$4</c:f>
              <c:numCache>
                <c:formatCode>0%</c:formatCode>
                <c:ptCount val="10"/>
                <c:pt idx="0">
                  <c:v>0.64615384615384963</c:v>
                </c:pt>
                <c:pt idx="1">
                  <c:v>0.6296296296296332</c:v>
                </c:pt>
                <c:pt idx="2">
                  <c:v>0.70000000000000062</c:v>
                </c:pt>
                <c:pt idx="3">
                  <c:v>0.8936170212765957</c:v>
                </c:pt>
                <c:pt idx="4">
                  <c:v>0.85937500000000211</c:v>
                </c:pt>
                <c:pt idx="5">
                  <c:v>0.72881355932203351</c:v>
                </c:pt>
                <c:pt idx="6">
                  <c:v>0.65957446808510856</c:v>
                </c:pt>
                <c:pt idx="7">
                  <c:v>0.47058823529411914</c:v>
                </c:pt>
                <c:pt idx="8">
                  <c:v>0.88888888888888884</c:v>
                </c:pt>
                <c:pt idx="9">
                  <c:v>0.68333333333333335</c:v>
                </c:pt>
              </c:numCache>
            </c:numRef>
          </c:val>
        </c:ser>
        <c:axId val="146543744"/>
        <c:axId val="146549760"/>
      </c:barChart>
      <c:catAx>
        <c:axId val="146543744"/>
        <c:scaling>
          <c:orientation val="minMax"/>
        </c:scaling>
        <c:axPos val="b"/>
        <c:tickLblPos val="nextTo"/>
        <c:txPr>
          <a:bodyPr/>
          <a:lstStyle/>
          <a:p>
            <a:pPr>
              <a:defRPr sz="1600"/>
            </a:pPr>
            <a:endParaRPr lang="en-US"/>
          </a:p>
        </c:txPr>
        <c:crossAx val="146549760"/>
        <c:crosses val="autoZero"/>
        <c:auto val="1"/>
        <c:lblAlgn val="ctr"/>
        <c:lblOffset val="100"/>
      </c:catAx>
      <c:valAx>
        <c:axId val="146549760"/>
        <c:scaling>
          <c:orientation val="minMax"/>
        </c:scaling>
        <c:axPos val="l"/>
        <c:majorGridlines/>
        <c:title>
          <c:tx>
            <c:rich>
              <a:bodyPr rot="-5400000" vert="horz"/>
              <a:lstStyle/>
              <a:p>
                <a:pPr>
                  <a:defRPr/>
                </a:pPr>
                <a:r>
                  <a:rPr lang="en-US"/>
                  <a:t>Percentage teaching climate topics</a:t>
                </a:r>
              </a:p>
            </c:rich>
          </c:tx>
          <c:layout/>
        </c:title>
        <c:numFmt formatCode="0%" sourceLinked="1"/>
        <c:tickLblPos val="nextTo"/>
        <c:crossAx val="146543744"/>
        <c:crosses val="autoZero"/>
        <c:crossBetween val="between"/>
      </c:valAx>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InstructionalTimeSpent!$B$1</c:f>
              <c:strCache>
                <c:ptCount val="1"/>
                <c:pt idx="0">
                  <c:v>Less than 10%</c:v>
                </c:pt>
              </c:strCache>
            </c:strRef>
          </c:tx>
          <c:spPr>
            <a:solidFill>
              <a:schemeClr val="accent2">
                <a:lumMod val="75000"/>
              </a:schemeClr>
            </a:solidFill>
          </c:spPr>
          <c:cat>
            <c:strRef>
              <c:f>InstructionalTimeSpent!$A$2:$A$3</c:f>
              <c:strCache>
                <c:ptCount val="2"/>
                <c:pt idx="0">
                  <c:v>Middle school</c:v>
                </c:pt>
                <c:pt idx="1">
                  <c:v>High school</c:v>
                </c:pt>
              </c:strCache>
            </c:strRef>
          </c:cat>
          <c:val>
            <c:numRef>
              <c:f>InstructionalTimeSpent!$B$2:$B$3</c:f>
              <c:numCache>
                <c:formatCode>General</c:formatCode>
                <c:ptCount val="2"/>
                <c:pt idx="0">
                  <c:v>20</c:v>
                </c:pt>
                <c:pt idx="1">
                  <c:v>30</c:v>
                </c:pt>
              </c:numCache>
            </c:numRef>
          </c:val>
        </c:ser>
        <c:ser>
          <c:idx val="1"/>
          <c:order val="1"/>
          <c:tx>
            <c:strRef>
              <c:f>InstructionalTimeSpent!$C$1</c:f>
              <c:strCache>
                <c:ptCount val="1"/>
                <c:pt idx="0">
                  <c:v>11-25%</c:v>
                </c:pt>
              </c:strCache>
            </c:strRef>
          </c:tx>
          <c:spPr>
            <a:solidFill>
              <a:srgbClr val="FFC000"/>
            </a:solidFill>
          </c:spPr>
          <c:cat>
            <c:strRef>
              <c:f>InstructionalTimeSpent!$A$2:$A$3</c:f>
              <c:strCache>
                <c:ptCount val="2"/>
                <c:pt idx="0">
                  <c:v>Middle school</c:v>
                </c:pt>
                <c:pt idx="1">
                  <c:v>High school</c:v>
                </c:pt>
              </c:strCache>
            </c:strRef>
          </c:cat>
          <c:val>
            <c:numRef>
              <c:f>InstructionalTimeSpent!$C$2:$C$3</c:f>
              <c:numCache>
                <c:formatCode>General</c:formatCode>
                <c:ptCount val="2"/>
                <c:pt idx="0">
                  <c:v>51</c:v>
                </c:pt>
                <c:pt idx="1">
                  <c:v>33</c:v>
                </c:pt>
              </c:numCache>
            </c:numRef>
          </c:val>
        </c:ser>
        <c:ser>
          <c:idx val="2"/>
          <c:order val="2"/>
          <c:tx>
            <c:strRef>
              <c:f>InstructionalTimeSpent!$D$1</c:f>
              <c:strCache>
                <c:ptCount val="1"/>
                <c:pt idx="0">
                  <c:v>26-50%</c:v>
                </c:pt>
              </c:strCache>
            </c:strRef>
          </c:tx>
          <c:spPr>
            <a:solidFill>
              <a:schemeClr val="accent1"/>
            </a:solidFill>
          </c:spPr>
          <c:cat>
            <c:strRef>
              <c:f>InstructionalTimeSpent!$A$2:$A$3</c:f>
              <c:strCache>
                <c:ptCount val="2"/>
                <c:pt idx="0">
                  <c:v>Middle school</c:v>
                </c:pt>
                <c:pt idx="1">
                  <c:v>High school</c:v>
                </c:pt>
              </c:strCache>
            </c:strRef>
          </c:cat>
          <c:val>
            <c:numRef>
              <c:f>InstructionalTimeSpent!$D$2:$D$3</c:f>
              <c:numCache>
                <c:formatCode>General</c:formatCode>
                <c:ptCount val="2"/>
                <c:pt idx="0">
                  <c:v>7</c:v>
                </c:pt>
                <c:pt idx="1">
                  <c:v>18</c:v>
                </c:pt>
              </c:numCache>
            </c:numRef>
          </c:val>
        </c:ser>
        <c:ser>
          <c:idx val="3"/>
          <c:order val="3"/>
          <c:tx>
            <c:strRef>
              <c:f>InstructionalTimeSpent!$E$1</c:f>
              <c:strCache>
                <c:ptCount val="1"/>
                <c:pt idx="0">
                  <c:v>51-75%</c:v>
                </c:pt>
              </c:strCache>
            </c:strRef>
          </c:tx>
          <c:spPr>
            <a:solidFill>
              <a:schemeClr val="accent4">
                <a:lumMod val="75000"/>
              </a:schemeClr>
            </a:solidFill>
          </c:spPr>
          <c:cat>
            <c:strRef>
              <c:f>InstructionalTimeSpent!$A$2:$A$3</c:f>
              <c:strCache>
                <c:ptCount val="2"/>
                <c:pt idx="0">
                  <c:v>Middle school</c:v>
                </c:pt>
                <c:pt idx="1">
                  <c:v>High school</c:v>
                </c:pt>
              </c:strCache>
            </c:strRef>
          </c:cat>
          <c:val>
            <c:numRef>
              <c:f>InstructionalTimeSpent!$E$2:$E$3</c:f>
              <c:numCache>
                <c:formatCode>General</c:formatCode>
                <c:ptCount val="2"/>
                <c:pt idx="0">
                  <c:v>9</c:v>
                </c:pt>
                <c:pt idx="1">
                  <c:v>12</c:v>
                </c:pt>
              </c:numCache>
            </c:numRef>
          </c:val>
        </c:ser>
        <c:ser>
          <c:idx val="4"/>
          <c:order val="4"/>
          <c:tx>
            <c:strRef>
              <c:f>InstructionalTimeSpent!$F$1</c:f>
              <c:strCache>
                <c:ptCount val="1"/>
                <c:pt idx="0">
                  <c:v>76-90%</c:v>
                </c:pt>
              </c:strCache>
            </c:strRef>
          </c:tx>
          <c:cat>
            <c:strRef>
              <c:f>InstructionalTimeSpent!$A$2:$A$3</c:f>
              <c:strCache>
                <c:ptCount val="2"/>
                <c:pt idx="0">
                  <c:v>Middle school</c:v>
                </c:pt>
                <c:pt idx="1">
                  <c:v>High school</c:v>
                </c:pt>
              </c:strCache>
            </c:strRef>
          </c:cat>
          <c:val>
            <c:numRef>
              <c:f>InstructionalTimeSpent!$F$2:$F$3</c:f>
              <c:numCache>
                <c:formatCode>General</c:formatCode>
                <c:ptCount val="2"/>
                <c:pt idx="0">
                  <c:v>7</c:v>
                </c:pt>
                <c:pt idx="1">
                  <c:v>5</c:v>
                </c:pt>
              </c:numCache>
            </c:numRef>
          </c:val>
        </c:ser>
        <c:ser>
          <c:idx val="5"/>
          <c:order val="5"/>
          <c:tx>
            <c:strRef>
              <c:f>InstructionalTimeSpent!$G$1</c:f>
              <c:strCache>
                <c:ptCount val="1"/>
                <c:pt idx="0">
                  <c:v>Over 90%</c:v>
                </c:pt>
              </c:strCache>
            </c:strRef>
          </c:tx>
          <c:spPr>
            <a:solidFill>
              <a:srgbClr val="0070C0"/>
            </a:solidFill>
          </c:spPr>
          <c:cat>
            <c:strRef>
              <c:f>InstructionalTimeSpent!$A$2:$A$3</c:f>
              <c:strCache>
                <c:ptCount val="2"/>
                <c:pt idx="0">
                  <c:v>Middle school</c:v>
                </c:pt>
                <c:pt idx="1">
                  <c:v>High school</c:v>
                </c:pt>
              </c:strCache>
            </c:strRef>
          </c:cat>
          <c:val>
            <c:numRef>
              <c:f>InstructionalTimeSpent!$G$2:$G$3</c:f>
              <c:numCache>
                <c:formatCode>General</c:formatCode>
                <c:ptCount val="2"/>
                <c:pt idx="0">
                  <c:v>7</c:v>
                </c:pt>
                <c:pt idx="1">
                  <c:v>1</c:v>
                </c:pt>
              </c:numCache>
            </c:numRef>
          </c:val>
        </c:ser>
        <c:dLbls>
          <c:showVal val="1"/>
        </c:dLbls>
        <c:overlap val="100"/>
        <c:axId val="85439232"/>
        <c:axId val="85440768"/>
      </c:barChart>
      <c:catAx>
        <c:axId val="85439232"/>
        <c:scaling>
          <c:orientation val="minMax"/>
        </c:scaling>
        <c:axPos val="b"/>
        <c:tickLblPos val="nextTo"/>
        <c:txPr>
          <a:bodyPr/>
          <a:lstStyle/>
          <a:p>
            <a:pPr>
              <a:defRPr sz="2800"/>
            </a:pPr>
            <a:endParaRPr lang="en-US"/>
          </a:p>
        </c:txPr>
        <c:crossAx val="85440768"/>
        <c:crosses val="autoZero"/>
        <c:auto val="1"/>
        <c:lblAlgn val="ctr"/>
        <c:lblOffset val="100"/>
      </c:catAx>
      <c:valAx>
        <c:axId val="85440768"/>
        <c:scaling>
          <c:orientation val="minMax"/>
        </c:scaling>
        <c:axPos val="l"/>
        <c:majorGridlines/>
        <c:title>
          <c:tx>
            <c:rich>
              <a:bodyPr rot="-5400000" vert="horz"/>
              <a:lstStyle/>
              <a:p>
                <a:pPr>
                  <a:defRPr sz="2400"/>
                </a:pPr>
                <a:r>
                  <a:rPr lang="en-US" sz="2400" dirty="0" smtClean="0"/>
                  <a:t>Percent teachers</a:t>
                </a:r>
                <a:endParaRPr lang="en-US" sz="2400" dirty="0"/>
              </a:p>
            </c:rich>
          </c:tx>
          <c:layout/>
        </c:title>
        <c:numFmt formatCode="General" sourceLinked="1"/>
        <c:tickLblPos val="nextTo"/>
        <c:txPr>
          <a:bodyPr/>
          <a:lstStyle/>
          <a:p>
            <a:pPr>
              <a:defRPr sz="2000"/>
            </a:pPr>
            <a:endParaRPr lang="en-US"/>
          </a:p>
        </c:txPr>
        <c:crossAx val="85439232"/>
        <c:crosses val="autoZero"/>
        <c:crossBetween val="between"/>
      </c:valAx>
    </c:plotArea>
    <c:legend>
      <c:legendPos val="r"/>
      <c:layout/>
      <c:txPr>
        <a:bodyPr/>
        <a:lstStyle/>
        <a:p>
          <a:pPr>
            <a:defRPr sz="2000"/>
          </a:pPr>
          <a:endParaRPr lang="en-US"/>
        </a:p>
      </c:txPr>
    </c:legend>
    <c:plotVisOnly val="1"/>
  </c:chart>
  <c:txPr>
    <a:bodyPr/>
    <a:lstStyle/>
    <a:p>
      <a:pPr>
        <a:defRPr sz="16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style val="3"/>
  <c:chart>
    <c:plotArea>
      <c:layout/>
      <c:barChart>
        <c:barDir val="col"/>
        <c:grouping val="clustered"/>
        <c:ser>
          <c:idx val="0"/>
          <c:order val="0"/>
          <c:tx>
            <c:strRef>
              <c:f>'Teaching Practices'!$B$1</c:f>
              <c:strCache>
                <c:ptCount val="1"/>
                <c:pt idx="0">
                  <c:v>MS Student interest</c:v>
                </c:pt>
              </c:strCache>
            </c:strRef>
          </c:tx>
          <c:dPt>
            <c:idx val="1"/>
            <c:spPr>
              <a:solidFill>
                <a:schemeClr val="accent1"/>
              </a:solidFill>
            </c:spPr>
          </c:dPt>
          <c:cat>
            <c:strRef>
              <c:f>'Teaching Practices'!$A$2:$A$12</c:f>
              <c:strCache>
                <c:ptCount val="11"/>
                <c:pt idx="0">
                  <c:v>Lectures</c:v>
                </c:pt>
                <c:pt idx="1">
                  <c:v>Discussions</c:v>
                </c:pt>
                <c:pt idx="2">
                  <c:v>Hands-on lab activities</c:v>
                </c:pt>
                <c:pt idx="3">
                  <c:v>Student research</c:v>
                </c:pt>
                <c:pt idx="4">
                  <c:v>Field work</c:v>
                </c:pt>
                <c:pt idx="5">
                  <c:v>Field trips</c:v>
                </c:pt>
                <c:pt idx="6">
                  <c:v>Visualizations/simulations</c:v>
                </c:pt>
                <c:pt idx="7">
                  <c:v>Study local issue or problem</c:v>
                </c:pt>
                <c:pt idx="8">
                  <c:v>Creative works</c:v>
                </c:pt>
                <c:pt idx="9">
                  <c:v>Scientific technology</c:v>
                </c:pt>
                <c:pt idx="10">
                  <c:v>Scientific data</c:v>
                </c:pt>
              </c:strCache>
            </c:strRef>
          </c:cat>
          <c:val>
            <c:numRef>
              <c:f>'Teaching Practices'!$B$2:$B$12</c:f>
              <c:numCache>
                <c:formatCode>General</c:formatCode>
                <c:ptCount val="11"/>
                <c:pt idx="0">
                  <c:v>0</c:v>
                </c:pt>
                <c:pt idx="1">
                  <c:v>24</c:v>
                </c:pt>
                <c:pt idx="2">
                  <c:v>96</c:v>
                </c:pt>
                <c:pt idx="3">
                  <c:v>33</c:v>
                </c:pt>
                <c:pt idx="4">
                  <c:v>39</c:v>
                </c:pt>
                <c:pt idx="5">
                  <c:v>50</c:v>
                </c:pt>
                <c:pt idx="6">
                  <c:v>41</c:v>
                </c:pt>
                <c:pt idx="7">
                  <c:v>37</c:v>
                </c:pt>
                <c:pt idx="8">
                  <c:v>39</c:v>
                </c:pt>
                <c:pt idx="9">
                  <c:v>46</c:v>
                </c:pt>
                <c:pt idx="10">
                  <c:v>46</c:v>
                </c:pt>
              </c:numCache>
            </c:numRef>
          </c:val>
        </c:ser>
        <c:ser>
          <c:idx val="1"/>
          <c:order val="1"/>
          <c:tx>
            <c:strRef>
              <c:f>'Teaching Practices'!$C$1</c:f>
              <c:strCache>
                <c:ptCount val="1"/>
                <c:pt idx="0">
                  <c:v>MS use</c:v>
                </c:pt>
              </c:strCache>
            </c:strRef>
          </c:tx>
          <c:spPr>
            <a:solidFill>
              <a:srgbClr val="FFC000"/>
            </a:solidFill>
          </c:spPr>
          <c:cat>
            <c:strRef>
              <c:f>'Teaching Practices'!$A$2:$A$12</c:f>
              <c:strCache>
                <c:ptCount val="11"/>
                <c:pt idx="0">
                  <c:v>Lectures</c:v>
                </c:pt>
                <c:pt idx="1">
                  <c:v>Discussions</c:v>
                </c:pt>
                <c:pt idx="2">
                  <c:v>Hands-on lab activities</c:v>
                </c:pt>
                <c:pt idx="3">
                  <c:v>Student research</c:v>
                </c:pt>
                <c:pt idx="4">
                  <c:v>Field work</c:v>
                </c:pt>
                <c:pt idx="5">
                  <c:v>Field trips</c:v>
                </c:pt>
                <c:pt idx="6">
                  <c:v>Visualizations/simulations</c:v>
                </c:pt>
                <c:pt idx="7">
                  <c:v>Study local issue or problem</c:v>
                </c:pt>
                <c:pt idx="8">
                  <c:v>Creative works</c:v>
                </c:pt>
                <c:pt idx="9">
                  <c:v>Scientific technology</c:v>
                </c:pt>
                <c:pt idx="10">
                  <c:v>Scientific data</c:v>
                </c:pt>
              </c:strCache>
            </c:strRef>
          </c:cat>
          <c:val>
            <c:numRef>
              <c:f>'Teaching Practices'!$C$2:$C$12</c:f>
              <c:numCache>
                <c:formatCode>General</c:formatCode>
                <c:ptCount val="11"/>
                <c:pt idx="0">
                  <c:v>52</c:v>
                </c:pt>
                <c:pt idx="1">
                  <c:v>89</c:v>
                </c:pt>
                <c:pt idx="2">
                  <c:v>89</c:v>
                </c:pt>
                <c:pt idx="3">
                  <c:v>48</c:v>
                </c:pt>
                <c:pt idx="4">
                  <c:v>24</c:v>
                </c:pt>
              </c:numCache>
            </c:numRef>
          </c:val>
        </c:ser>
        <c:ser>
          <c:idx val="2"/>
          <c:order val="2"/>
          <c:tx>
            <c:strRef>
              <c:f>'Teaching Practices'!$D$1</c:f>
              <c:strCache>
                <c:ptCount val="1"/>
                <c:pt idx="0">
                  <c:v>HS student interest</c:v>
                </c:pt>
              </c:strCache>
            </c:strRef>
          </c:tx>
          <c:spPr>
            <a:solidFill>
              <a:schemeClr val="accent1"/>
            </a:solidFill>
          </c:spPr>
          <c:cat>
            <c:strRef>
              <c:f>'Teaching Practices'!$A$2:$A$12</c:f>
              <c:strCache>
                <c:ptCount val="11"/>
                <c:pt idx="0">
                  <c:v>Lectures</c:v>
                </c:pt>
                <c:pt idx="1">
                  <c:v>Discussions</c:v>
                </c:pt>
                <c:pt idx="2">
                  <c:v>Hands-on lab activities</c:v>
                </c:pt>
                <c:pt idx="3">
                  <c:v>Student research</c:v>
                </c:pt>
                <c:pt idx="4">
                  <c:v>Field work</c:v>
                </c:pt>
                <c:pt idx="5">
                  <c:v>Field trips</c:v>
                </c:pt>
                <c:pt idx="6">
                  <c:v>Visualizations/simulations</c:v>
                </c:pt>
                <c:pt idx="7">
                  <c:v>Study local issue or problem</c:v>
                </c:pt>
                <c:pt idx="8">
                  <c:v>Creative works</c:v>
                </c:pt>
                <c:pt idx="9">
                  <c:v>Scientific technology</c:v>
                </c:pt>
                <c:pt idx="10">
                  <c:v>Scientific data</c:v>
                </c:pt>
              </c:strCache>
            </c:strRef>
          </c:cat>
          <c:val>
            <c:numRef>
              <c:f>'Teaching Practices'!$D$2:$D$12</c:f>
              <c:numCache>
                <c:formatCode>General</c:formatCode>
                <c:ptCount val="11"/>
                <c:pt idx="0">
                  <c:v>4</c:v>
                </c:pt>
                <c:pt idx="1">
                  <c:v>33</c:v>
                </c:pt>
                <c:pt idx="2">
                  <c:v>89</c:v>
                </c:pt>
                <c:pt idx="3">
                  <c:v>30</c:v>
                </c:pt>
                <c:pt idx="4">
                  <c:v>29</c:v>
                </c:pt>
                <c:pt idx="5">
                  <c:v>52</c:v>
                </c:pt>
                <c:pt idx="6">
                  <c:v>46</c:v>
                </c:pt>
                <c:pt idx="7">
                  <c:v>41</c:v>
                </c:pt>
                <c:pt idx="8">
                  <c:v>31</c:v>
                </c:pt>
                <c:pt idx="9">
                  <c:v>45</c:v>
                </c:pt>
                <c:pt idx="10">
                  <c:v>37</c:v>
                </c:pt>
              </c:numCache>
            </c:numRef>
          </c:val>
        </c:ser>
        <c:ser>
          <c:idx val="3"/>
          <c:order val="3"/>
          <c:tx>
            <c:strRef>
              <c:f>'Teaching Practices'!$E$1</c:f>
              <c:strCache>
                <c:ptCount val="1"/>
                <c:pt idx="0">
                  <c:v>HS use</c:v>
                </c:pt>
              </c:strCache>
            </c:strRef>
          </c:tx>
          <c:spPr>
            <a:solidFill>
              <a:srgbClr val="00B0F0"/>
            </a:solidFill>
          </c:spPr>
          <c:cat>
            <c:strRef>
              <c:f>'Teaching Practices'!$A$2:$A$12</c:f>
              <c:strCache>
                <c:ptCount val="11"/>
                <c:pt idx="0">
                  <c:v>Lectures</c:v>
                </c:pt>
                <c:pt idx="1">
                  <c:v>Discussions</c:v>
                </c:pt>
                <c:pt idx="2">
                  <c:v>Hands-on lab activities</c:v>
                </c:pt>
                <c:pt idx="3">
                  <c:v>Student research</c:v>
                </c:pt>
                <c:pt idx="4">
                  <c:v>Field work</c:v>
                </c:pt>
                <c:pt idx="5">
                  <c:v>Field trips</c:v>
                </c:pt>
                <c:pt idx="6">
                  <c:v>Visualizations/simulations</c:v>
                </c:pt>
                <c:pt idx="7">
                  <c:v>Study local issue or problem</c:v>
                </c:pt>
                <c:pt idx="8">
                  <c:v>Creative works</c:v>
                </c:pt>
                <c:pt idx="9">
                  <c:v>Scientific technology</c:v>
                </c:pt>
                <c:pt idx="10">
                  <c:v>Scientific data</c:v>
                </c:pt>
              </c:strCache>
            </c:strRef>
          </c:cat>
          <c:val>
            <c:numRef>
              <c:f>'Teaching Practices'!$E$2:$E$12</c:f>
              <c:numCache>
                <c:formatCode>General</c:formatCode>
                <c:ptCount val="11"/>
                <c:pt idx="0">
                  <c:v>78</c:v>
                </c:pt>
                <c:pt idx="1">
                  <c:v>84</c:v>
                </c:pt>
                <c:pt idx="2">
                  <c:v>82</c:v>
                </c:pt>
                <c:pt idx="3">
                  <c:v>46</c:v>
                </c:pt>
                <c:pt idx="4">
                  <c:v>22</c:v>
                </c:pt>
              </c:numCache>
            </c:numRef>
          </c:val>
        </c:ser>
        <c:axId val="121529088"/>
        <c:axId val="121531008"/>
      </c:barChart>
      <c:catAx>
        <c:axId val="121529088"/>
        <c:scaling>
          <c:orientation val="minMax"/>
        </c:scaling>
        <c:axPos val="b"/>
        <c:tickLblPos val="nextTo"/>
        <c:txPr>
          <a:bodyPr/>
          <a:lstStyle/>
          <a:p>
            <a:pPr>
              <a:defRPr sz="1600"/>
            </a:pPr>
            <a:endParaRPr lang="en-US"/>
          </a:p>
        </c:txPr>
        <c:crossAx val="121531008"/>
        <c:crosses val="autoZero"/>
        <c:auto val="1"/>
        <c:lblAlgn val="ctr"/>
        <c:lblOffset val="100"/>
      </c:catAx>
      <c:valAx>
        <c:axId val="121531008"/>
        <c:scaling>
          <c:orientation val="minMax"/>
          <c:max val="100"/>
        </c:scaling>
        <c:axPos val="l"/>
        <c:majorGridlines/>
        <c:title>
          <c:tx>
            <c:rich>
              <a:bodyPr rot="-5400000" vert="horz"/>
              <a:lstStyle/>
              <a:p>
                <a:pPr>
                  <a:defRPr/>
                </a:pPr>
                <a:r>
                  <a:rPr lang="en-US"/>
                  <a:t>Percentage respondents</a:t>
                </a:r>
              </a:p>
            </c:rich>
          </c:tx>
          <c:layout/>
        </c:title>
        <c:numFmt formatCode="General" sourceLinked="1"/>
        <c:tickLblPos val="nextTo"/>
        <c:crossAx val="121529088"/>
        <c:crosses val="autoZero"/>
        <c:crossBetween val="between"/>
      </c:valAx>
    </c:plotArea>
    <c:legend>
      <c:legendPos val="tr"/>
      <c:layout/>
      <c:overlay val="1"/>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3"/>
  <c:chart>
    <c:plotArea>
      <c:layout/>
      <c:barChart>
        <c:barDir val="col"/>
        <c:grouping val="clustered"/>
        <c:ser>
          <c:idx val="0"/>
          <c:order val="0"/>
          <c:tx>
            <c:strRef>
              <c:f>science_social!$A$9</c:f>
              <c:strCache>
                <c:ptCount val="1"/>
                <c:pt idx="0">
                  <c:v>Middle School</c:v>
                </c:pt>
              </c:strCache>
            </c:strRef>
          </c:tx>
          <c:cat>
            <c:strRef>
              <c:f>science_social!$B$8:$D$8</c:f>
              <c:strCache>
                <c:ptCount val="3"/>
                <c:pt idx="0">
                  <c:v>Mostly/only science</c:v>
                </c:pt>
                <c:pt idx="1">
                  <c:v>Equal science/social</c:v>
                </c:pt>
                <c:pt idx="2">
                  <c:v>Mostly/only social</c:v>
                </c:pt>
              </c:strCache>
            </c:strRef>
          </c:cat>
          <c:val>
            <c:numRef>
              <c:f>science_social!$B$9:$D$9</c:f>
              <c:numCache>
                <c:formatCode>General</c:formatCode>
                <c:ptCount val="3"/>
                <c:pt idx="0">
                  <c:v>40</c:v>
                </c:pt>
                <c:pt idx="1">
                  <c:v>51</c:v>
                </c:pt>
                <c:pt idx="2">
                  <c:v>9</c:v>
                </c:pt>
              </c:numCache>
            </c:numRef>
          </c:val>
        </c:ser>
        <c:ser>
          <c:idx val="1"/>
          <c:order val="1"/>
          <c:tx>
            <c:strRef>
              <c:f>science_social!$A$10</c:f>
              <c:strCache>
                <c:ptCount val="1"/>
                <c:pt idx="0">
                  <c:v>High School</c:v>
                </c:pt>
              </c:strCache>
            </c:strRef>
          </c:tx>
          <c:cat>
            <c:strRef>
              <c:f>science_social!$B$8:$D$8</c:f>
              <c:strCache>
                <c:ptCount val="3"/>
                <c:pt idx="0">
                  <c:v>Mostly/only science</c:v>
                </c:pt>
                <c:pt idx="1">
                  <c:v>Equal science/social</c:v>
                </c:pt>
                <c:pt idx="2">
                  <c:v>Mostly/only social</c:v>
                </c:pt>
              </c:strCache>
            </c:strRef>
          </c:cat>
          <c:val>
            <c:numRef>
              <c:f>science_social!$B$10:$D$10</c:f>
              <c:numCache>
                <c:formatCode>General</c:formatCode>
                <c:ptCount val="3"/>
                <c:pt idx="0">
                  <c:v>41</c:v>
                </c:pt>
                <c:pt idx="1">
                  <c:v>52</c:v>
                </c:pt>
                <c:pt idx="2">
                  <c:v>6</c:v>
                </c:pt>
              </c:numCache>
            </c:numRef>
          </c:val>
        </c:ser>
        <c:axId val="106126720"/>
        <c:axId val="85533824"/>
      </c:barChart>
      <c:catAx>
        <c:axId val="106126720"/>
        <c:scaling>
          <c:orientation val="minMax"/>
        </c:scaling>
        <c:axPos val="b"/>
        <c:tickLblPos val="nextTo"/>
        <c:crossAx val="85533824"/>
        <c:crosses val="autoZero"/>
        <c:auto val="1"/>
        <c:lblAlgn val="ctr"/>
        <c:lblOffset val="100"/>
      </c:catAx>
      <c:valAx>
        <c:axId val="85533824"/>
        <c:scaling>
          <c:orientation val="minMax"/>
        </c:scaling>
        <c:axPos val="l"/>
        <c:majorGridlines/>
        <c:numFmt formatCode="General" sourceLinked="1"/>
        <c:tickLblPos val="nextTo"/>
        <c:crossAx val="106126720"/>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763B4-44FC-48AA-BDB7-4B0CFAA57DB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1E4A2B4F-AAC3-45EB-A668-D8D9BE2FED22}">
      <dgm:prSet phldrT="[Text]"/>
      <dgm:spPr/>
      <dgm:t>
        <a:bodyPr/>
        <a:lstStyle/>
        <a:p>
          <a:r>
            <a:rPr lang="en-US" dirty="0" smtClean="0"/>
            <a:t>Teacher Preparation</a:t>
          </a:r>
          <a:endParaRPr lang="en-US" dirty="0"/>
        </a:p>
      </dgm:t>
    </dgm:pt>
    <dgm:pt modelId="{0C2145A5-6E2A-46C7-9594-AEAB3C6B76A9}" type="parTrans" cxnId="{C575831F-533B-4873-A96D-5DAF4E045FE1}">
      <dgm:prSet/>
      <dgm:spPr/>
      <dgm:t>
        <a:bodyPr/>
        <a:lstStyle/>
        <a:p>
          <a:endParaRPr lang="en-US"/>
        </a:p>
      </dgm:t>
    </dgm:pt>
    <dgm:pt modelId="{B5FD5451-1C58-4F8F-9444-3D40D53594DC}" type="sibTrans" cxnId="{C575831F-533B-4873-A96D-5DAF4E045FE1}">
      <dgm:prSet/>
      <dgm:spPr/>
      <dgm:t>
        <a:bodyPr/>
        <a:lstStyle/>
        <a:p>
          <a:endParaRPr lang="en-US"/>
        </a:p>
      </dgm:t>
    </dgm:pt>
    <dgm:pt modelId="{9791D748-C52D-4E23-8D15-5007077246AA}">
      <dgm:prSet phldrT="[Text]" custT="1"/>
      <dgm:spPr/>
      <dgm:t>
        <a:bodyPr/>
        <a:lstStyle/>
        <a:p>
          <a:r>
            <a:rPr lang="en-US" sz="2000" dirty="0" smtClean="0"/>
            <a:t>Knowledge</a:t>
          </a:r>
          <a:endParaRPr lang="en-US" sz="2000" dirty="0"/>
        </a:p>
      </dgm:t>
    </dgm:pt>
    <dgm:pt modelId="{F63F53D4-51DE-4C02-ADEE-384D41733FCD}" type="parTrans" cxnId="{C472EDA0-24D2-42CB-9729-A3E2E8B9A3AE}">
      <dgm:prSet/>
      <dgm:spPr/>
      <dgm:t>
        <a:bodyPr/>
        <a:lstStyle/>
        <a:p>
          <a:endParaRPr lang="en-US"/>
        </a:p>
      </dgm:t>
    </dgm:pt>
    <dgm:pt modelId="{722FAED3-D6F6-4D6B-8EEB-39D5353C5B0B}" type="sibTrans" cxnId="{C472EDA0-24D2-42CB-9729-A3E2E8B9A3AE}">
      <dgm:prSet/>
      <dgm:spPr/>
      <dgm:t>
        <a:bodyPr/>
        <a:lstStyle/>
        <a:p>
          <a:endParaRPr lang="en-US"/>
        </a:p>
      </dgm:t>
    </dgm:pt>
    <dgm:pt modelId="{7B79395D-24A6-4DED-943D-C472BEA196A8}">
      <dgm:prSet phldrT="[Text]"/>
      <dgm:spPr/>
      <dgm:t>
        <a:bodyPr/>
        <a:lstStyle/>
        <a:p>
          <a:r>
            <a:rPr lang="en-US" dirty="0" smtClean="0"/>
            <a:t>Influences</a:t>
          </a:r>
          <a:endParaRPr lang="en-US" dirty="0"/>
        </a:p>
      </dgm:t>
    </dgm:pt>
    <dgm:pt modelId="{B24670B9-4494-428A-B5B7-0BBC211FDA98}" type="parTrans" cxnId="{28013CB4-058C-4AED-8272-CF760ECFFE25}">
      <dgm:prSet/>
      <dgm:spPr/>
      <dgm:t>
        <a:bodyPr/>
        <a:lstStyle/>
        <a:p>
          <a:endParaRPr lang="en-US"/>
        </a:p>
      </dgm:t>
    </dgm:pt>
    <dgm:pt modelId="{B748F0EE-DD54-4A64-A68A-EAC392DDDEF3}" type="sibTrans" cxnId="{28013CB4-058C-4AED-8272-CF760ECFFE25}">
      <dgm:prSet/>
      <dgm:spPr/>
      <dgm:t>
        <a:bodyPr/>
        <a:lstStyle/>
        <a:p>
          <a:endParaRPr lang="en-US"/>
        </a:p>
      </dgm:t>
    </dgm:pt>
    <dgm:pt modelId="{CAE1F650-18C0-4EB7-B60F-1BA5967319F4}">
      <dgm:prSet phldrT="[Text]" custT="1"/>
      <dgm:spPr/>
      <dgm:t>
        <a:bodyPr/>
        <a:lstStyle/>
        <a:p>
          <a:r>
            <a:rPr lang="en-US" sz="2000" dirty="0" smtClean="0"/>
            <a:t>Controversy</a:t>
          </a:r>
          <a:endParaRPr lang="en-US" sz="2000" dirty="0"/>
        </a:p>
      </dgm:t>
    </dgm:pt>
    <dgm:pt modelId="{2C213EE5-18AB-44DD-B1ED-256F93B3B90C}" type="parTrans" cxnId="{EDBE919E-4F6C-48F5-8735-CE4B3252DC1C}">
      <dgm:prSet/>
      <dgm:spPr/>
      <dgm:t>
        <a:bodyPr/>
        <a:lstStyle/>
        <a:p>
          <a:endParaRPr lang="en-US"/>
        </a:p>
      </dgm:t>
    </dgm:pt>
    <dgm:pt modelId="{ED7D6BAC-E58A-4A85-8D36-93A227A38E6B}" type="sibTrans" cxnId="{EDBE919E-4F6C-48F5-8735-CE4B3252DC1C}">
      <dgm:prSet/>
      <dgm:spPr/>
      <dgm:t>
        <a:bodyPr/>
        <a:lstStyle/>
        <a:p>
          <a:endParaRPr lang="en-US"/>
        </a:p>
      </dgm:t>
    </dgm:pt>
    <dgm:pt modelId="{41070E33-95BD-4DB7-BA8A-B82BA211E77C}">
      <dgm:prSet phldrT="[Text]"/>
      <dgm:spPr/>
      <dgm:t>
        <a:bodyPr/>
        <a:lstStyle/>
        <a:p>
          <a:r>
            <a:rPr lang="en-US" dirty="0" smtClean="0"/>
            <a:t>Professional development</a:t>
          </a:r>
          <a:endParaRPr lang="en-US" dirty="0"/>
        </a:p>
      </dgm:t>
    </dgm:pt>
    <dgm:pt modelId="{9592996A-0A05-451F-AFB5-A6BE324CB529}" type="parTrans" cxnId="{BA18D2C9-6E2B-4B1A-B62D-C3BA909E2FE2}">
      <dgm:prSet/>
      <dgm:spPr/>
      <dgm:t>
        <a:bodyPr/>
        <a:lstStyle/>
        <a:p>
          <a:endParaRPr lang="en-US"/>
        </a:p>
      </dgm:t>
    </dgm:pt>
    <dgm:pt modelId="{8C3B8853-009D-45BF-8BE5-9D72246E1803}" type="sibTrans" cxnId="{BA18D2C9-6E2B-4B1A-B62D-C3BA909E2FE2}">
      <dgm:prSet/>
      <dgm:spPr/>
      <dgm:t>
        <a:bodyPr/>
        <a:lstStyle/>
        <a:p>
          <a:endParaRPr lang="en-US"/>
        </a:p>
      </dgm:t>
    </dgm:pt>
    <dgm:pt modelId="{6D80737C-575B-4721-9688-CD03B8D2046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In Community</a:t>
          </a:r>
          <a:endParaRPr lang="en-US" sz="2000" dirty="0"/>
        </a:p>
      </dgm:t>
    </dgm:pt>
    <dgm:pt modelId="{BF45181C-75FA-455A-A4C7-1E1264814BB1}" type="parTrans" cxnId="{3D5D7BF0-9B58-498D-8912-5A2B37949A1B}">
      <dgm:prSet/>
      <dgm:spPr/>
      <dgm:t>
        <a:bodyPr/>
        <a:lstStyle/>
        <a:p>
          <a:endParaRPr lang="en-US"/>
        </a:p>
      </dgm:t>
    </dgm:pt>
    <dgm:pt modelId="{AFF9E57D-9459-4C9B-8B17-DE2DE9E628D8}" type="sibTrans" cxnId="{3D5D7BF0-9B58-498D-8912-5A2B37949A1B}">
      <dgm:prSet/>
      <dgm:spPr/>
      <dgm:t>
        <a:bodyPr/>
        <a:lstStyle/>
        <a:p>
          <a:endParaRPr lang="en-US"/>
        </a:p>
      </dgm:t>
    </dgm:pt>
    <dgm:pt modelId="{D400C515-5716-45BE-85B9-310F368621B7}">
      <dgm:prSet phldrT="[Text]" custT="1"/>
      <dgm:spPr/>
      <dgm:t>
        <a:bodyPr/>
        <a:lstStyle/>
        <a:p>
          <a:r>
            <a:rPr lang="en-US" sz="2000" dirty="0" smtClean="0"/>
            <a:t>Strategies</a:t>
          </a:r>
          <a:endParaRPr lang="en-US" sz="2000" dirty="0"/>
        </a:p>
      </dgm:t>
    </dgm:pt>
    <dgm:pt modelId="{301BA3B7-3EC8-4FA1-B328-DF14567F0C27}" type="parTrans" cxnId="{3DAEA9CE-A029-45E8-9A3B-786AFD2F513F}">
      <dgm:prSet/>
      <dgm:spPr/>
      <dgm:t>
        <a:bodyPr/>
        <a:lstStyle/>
        <a:p>
          <a:endParaRPr lang="en-US"/>
        </a:p>
      </dgm:t>
    </dgm:pt>
    <dgm:pt modelId="{16B11532-11E7-42EA-BFF9-2A56AB322384}" type="sibTrans" cxnId="{3DAEA9CE-A029-45E8-9A3B-786AFD2F513F}">
      <dgm:prSet/>
      <dgm:spPr/>
      <dgm:t>
        <a:bodyPr/>
        <a:lstStyle/>
        <a:p>
          <a:endParaRPr lang="en-US"/>
        </a:p>
      </dgm:t>
    </dgm:pt>
    <dgm:pt modelId="{9121379B-B81A-4993-B408-8F667AAB0C0A}">
      <dgm:prSet phldrT="[Text]" custT="1"/>
      <dgm:spPr/>
      <dgm:t>
        <a:bodyPr/>
        <a:lstStyle/>
        <a:p>
          <a:r>
            <a:rPr lang="en-US" sz="2000" dirty="0" smtClean="0"/>
            <a:t>Practices</a:t>
          </a:r>
          <a:endParaRPr lang="en-US" sz="2400" dirty="0"/>
        </a:p>
      </dgm:t>
    </dgm:pt>
    <dgm:pt modelId="{357523FA-3C0B-423C-9A43-81C54E4C5358}" type="parTrans" cxnId="{2DB0B9BB-5A59-47A7-ACF3-17103F00715E}">
      <dgm:prSet/>
      <dgm:spPr/>
      <dgm:t>
        <a:bodyPr/>
        <a:lstStyle/>
        <a:p>
          <a:endParaRPr lang="en-US"/>
        </a:p>
      </dgm:t>
    </dgm:pt>
    <dgm:pt modelId="{F3A0EEF5-88D2-4C51-BEBB-61C6AECE9400}" type="sibTrans" cxnId="{2DB0B9BB-5A59-47A7-ACF3-17103F00715E}">
      <dgm:prSet/>
      <dgm:spPr/>
      <dgm:t>
        <a:bodyPr/>
        <a:lstStyle/>
        <a:p>
          <a:endParaRPr lang="en-US"/>
        </a:p>
      </dgm:t>
    </dgm:pt>
    <dgm:pt modelId="{CEFE3832-3F92-43A6-B821-BFFA95A28DE4}">
      <dgm:prSet phldrT="[Text]" custT="1"/>
      <dgm:spPr/>
      <dgm:t>
        <a:bodyPr/>
        <a:lstStyle/>
        <a:p>
          <a:r>
            <a:rPr lang="en-US" sz="2000" dirty="0" smtClean="0"/>
            <a:t>Standards</a:t>
          </a:r>
          <a:endParaRPr lang="en-US" sz="2000" dirty="0"/>
        </a:p>
      </dgm:t>
    </dgm:pt>
    <dgm:pt modelId="{5371D7E1-4E7E-415F-A7DB-B9330FF03F05}" type="parTrans" cxnId="{2106C074-967D-41C3-A81F-E53E25651CC7}">
      <dgm:prSet/>
      <dgm:spPr/>
      <dgm:t>
        <a:bodyPr/>
        <a:lstStyle/>
        <a:p>
          <a:endParaRPr lang="en-US"/>
        </a:p>
      </dgm:t>
    </dgm:pt>
    <dgm:pt modelId="{69CD45B8-FB79-4FC6-8137-50C6D5F3A195}" type="sibTrans" cxnId="{2106C074-967D-41C3-A81F-E53E25651CC7}">
      <dgm:prSet/>
      <dgm:spPr/>
      <dgm:t>
        <a:bodyPr/>
        <a:lstStyle/>
        <a:p>
          <a:endParaRPr lang="en-US"/>
        </a:p>
      </dgm:t>
    </dgm:pt>
    <dgm:pt modelId="{D6417991-E210-49BD-A8DF-D2FAB56FF003}">
      <dgm:prSet phldrT="[Text]" custT="1"/>
      <dgm:spPr/>
      <dgm:t>
        <a:bodyPr/>
        <a:lstStyle/>
        <a:p>
          <a:r>
            <a:rPr lang="en-US" sz="2000" dirty="0" smtClean="0"/>
            <a:t>Resources</a:t>
          </a:r>
          <a:endParaRPr lang="en-US" sz="2000" dirty="0"/>
        </a:p>
      </dgm:t>
    </dgm:pt>
    <dgm:pt modelId="{7D598F12-3595-4AA6-826D-97CE8A354FF8}" type="parTrans" cxnId="{3F1098B5-C557-4DA3-BF6E-6A084368BBE7}">
      <dgm:prSet/>
      <dgm:spPr/>
      <dgm:t>
        <a:bodyPr/>
        <a:lstStyle/>
        <a:p>
          <a:endParaRPr lang="en-US"/>
        </a:p>
      </dgm:t>
    </dgm:pt>
    <dgm:pt modelId="{3147D70E-67E2-4B20-B7F3-77566902C9B2}" type="sibTrans" cxnId="{3F1098B5-C557-4DA3-BF6E-6A084368BBE7}">
      <dgm:prSet/>
      <dgm:spPr/>
      <dgm:t>
        <a:bodyPr/>
        <a:lstStyle/>
        <a:p>
          <a:endParaRPr lang="en-US"/>
        </a:p>
      </dgm:t>
    </dgm:pt>
    <dgm:pt modelId="{38E4A9F4-E70A-4702-8567-A99EF5B6EE9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Sustained</a:t>
          </a:r>
          <a:endParaRPr lang="en-US" sz="2000" dirty="0"/>
        </a:p>
      </dgm:t>
    </dgm:pt>
    <dgm:pt modelId="{46F604BB-D848-4F96-A3AB-E92E35E6790E}" type="parTrans" cxnId="{755003D5-C914-4893-B6F1-2E1CA90C9F30}">
      <dgm:prSet/>
      <dgm:spPr/>
    </dgm:pt>
    <dgm:pt modelId="{621A1866-654F-4A53-834D-89FB03904A10}" type="sibTrans" cxnId="{755003D5-C914-4893-B6F1-2E1CA90C9F30}">
      <dgm:prSet/>
      <dgm:spPr/>
    </dgm:pt>
    <dgm:pt modelId="{7B8C7239-B206-4653-B2DA-61B65C14E73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Relevant</a:t>
          </a:r>
          <a:endParaRPr lang="en-US" sz="2000" dirty="0"/>
        </a:p>
      </dgm:t>
    </dgm:pt>
    <dgm:pt modelId="{E5A764A9-13BD-48C9-9F46-F15A2B9E2B15}" type="parTrans" cxnId="{223489D1-5B14-4641-BF0C-E37F33294A2E}">
      <dgm:prSet/>
      <dgm:spPr/>
    </dgm:pt>
    <dgm:pt modelId="{659330CF-EFC3-496A-B3D6-3022F1D584DF}" type="sibTrans" cxnId="{223489D1-5B14-4641-BF0C-E37F33294A2E}">
      <dgm:prSet/>
      <dgm:spPr/>
    </dgm:pt>
    <dgm:pt modelId="{98DED6F7-7154-435A-8204-B7E758061DC5}" type="pres">
      <dgm:prSet presAssocID="{D65763B4-44FC-48AA-BDB7-4B0CFAA57DBD}" presName="Name0" presStyleCnt="0">
        <dgm:presLayoutVars>
          <dgm:chMax val="7"/>
          <dgm:dir/>
          <dgm:animLvl val="lvl"/>
          <dgm:resizeHandles val="exact"/>
        </dgm:presLayoutVars>
      </dgm:prSet>
      <dgm:spPr/>
      <dgm:t>
        <a:bodyPr/>
        <a:lstStyle/>
        <a:p>
          <a:endParaRPr lang="en-US"/>
        </a:p>
      </dgm:t>
    </dgm:pt>
    <dgm:pt modelId="{AA83557F-3FCE-4359-8BD9-8348D3A44F7D}" type="pres">
      <dgm:prSet presAssocID="{1E4A2B4F-AAC3-45EB-A668-D8D9BE2FED22}" presName="circle1" presStyleLbl="node1" presStyleIdx="0" presStyleCnt="3"/>
      <dgm:spPr/>
    </dgm:pt>
    <dgm:pt modelId="{E95469FE-120E-4AAD-8866-4656709E38EB}" type="pres">
      <dgm:prSet presAssocID="{1E4A2B4F-AAC3-45EB-A668-D8D9BE2FED22}" presName="space" presStyleCnt="0"/>
      <dgm:spPr/>
    </dgm:pt>
    <dgm:pt modelId="{9AB4050F-4960-4152-B0C3-5F33B37D3AFC}" type="pres">
      <dgm:prSet presAssocID="{1E4A2B4F-AAC3-45EB-A668-D8D9BE2FED22}" presName="rect1" presStyleLbl="alignAcc1" presStyleIdx="0" presStyleCnt="3"/>
      <dgm:spPr/>
      <dgm:t>
        <a:bodyPr/>
        <a:lstStyle/>
        <a:p>
          <a:endParaRPr lang="en-US"/>
        </a:p>
      </dgm:t>
    </dgm:pt>
    <dgm:pt modelId="{466482B2-35C3-45D6-893F-80F15CBBC9E2}" type="pres">
      <dgm:prSet presAssocID="{7B79395D-24A6-4DED-943D-C472BEA196A8}" presName="vertSpace2" presStyleLbl="node1" presStyleIdx="0" presStyleCnt="3"/>
      <dgm:spPr/>
    </dgm:pt>
    <dgm:pt modelId="{913F7574-57FE-4ED5-9B74-0AB827871CCE}" type="pres">
      <dgm:prSet presAssocID="{7B79395D-24A6-4DED-943D-C472BEA196A8}" presName="circle2" presStyleLbl="node1" presStyleIdx="1" presStyleCnt="3"/>
      <dgm:spPr/>
    </dgm:pt>
    <dgm:pt modelId="{4C033D5F-5A52-4192-8590-227B45998EC7}" type="pres">
      <dgm:prSet presAssocID="{7B79395D-24A6-4DED-943D-C472BEA196A8}" presName="rect2" presStyleLbl="alignAcc1" presStyleIdx="1" presStyleCnt="3"/>
      <dgm:spPr/>
      <dgm:t>
        <a:bodyPr/>
        <a:lstStyle/>
        <a:p>
          <a:endParaRPr lang="en-US"/>
        </a:p>
      </dgm:t>
    </dgm:pt>
    <dgm:pt modelId="{B3DC7EEC-DC54-49EF-A4FE-69910FFC3B19}" type="pres">
      <dgm:prSet presAssocID="{41070E33-95BD-4DB7-BA8A-B82BA211E77C}" presName="vertSpace3" presStyleLbl="node1" presStyleIdx="1" presStyleCnt="3"/>
      <dgm:spPr/>
    </dgm:pt>
    <dgm:pt modelId="{C7A00763-7FB7-43AA-B332-C66E16328947}" type="pres">
      <dgm:prSet presAssocID="{41070E33-95BD-4DB7-BA8A-B82BA211E77C}" presName="circle3" presStyleLbl="node1" presStyleIdx="2" presStyleCnt="3"/>
      <dgm:spPr/>
    </dgm:pt>
    <dgm:pt modelId="{FA344B7D-7FE9-45A5-BCE2-3DB01E110D75}" type="pres">
      <dgm:prSet presAssocID="{41070E33-95BD-4DB7-BA8A-B82BA211E77C}" presName="rect3" presStyleLbl="alignAcc1" presStyleIdx="2" presStyleCnt="3"/>
      <dgm:spPr/>
      <dgm:t>
        <a:bodyPr/>
        <a:lstStyle/>
        <a:p>
          <a:endParaRPr lang="en-US"/>
        </a:p>
      </dgm:t>
    </dgm:pt>
    <dgm:pt modelId="{3E506465-2D3C-4D13-9C58-11D04AD4C949}" type="pres">
      <dgm:prSet presAssocID="{1E4A2B4F-AAC3-45EB-A668-D8D9BE2FED22}" presName="rect1ParTx" presStyleLbl="alignAcc1" presStyleIdx="2" presStyleCnt="3">
        <dgm:presLayoutVars>
          <dgm:chMax val="1"/>
          <dgm:bulletEnabled val="1"/>
        </dgm:presLayoutVars>
      </dgm:prSet>
      <dgm:spPr/>
      <dgm:t>
        <a:bodyPr/>
        <a:lstStyle/>
        <a:p>
          <a:endParaRPr lang="en-US"/>
        </a:p>
      </dgm:t>
    </dgm:pt>
    <dgm:pt modelId="{641A32DF-5956-4263-8562-9A166551ECFE}" type="pres">
      <dgm:prSet presAssocID="{1E4A2B4F-AAC3-45EB-A668-D8D9BE2FED22}" presName="rect1ChTx" presStyleLbl="alignAcc1" presStyleIdx="2" presStyleCnt="3">
        <dgm:presLayoutVars>
          <dgm:bulletEnabled val="1"/>
        </dgm:presLayoutVars>
      </dgm:prSet>
      <dgm:spPr/>
      <dgm:t>
        <a:bodyPr/>
        <a:lstStyle/>
        <a:p>
          <a:endParaRPr lang="en-US"/>
        </a:p>
      </dgm:t>
    </dgm:pt>
    <dgm:pt modelId="{63D4A3F8-AB0A-4EAE-8D1E-9F4F9BA3F6C1}" type="pres">
      <dgm:prSet presAssocID="{7B79395D-24A6-4DED-943D-C472BEA196A8}" presName="rect2ParTx" presStyleLbl="alignAcc1" presStyleIdx="2" presStyleCnt="3">
        <dgm:presLayoutVars>
          <dgm:chMax val="1"/>
          <dgm:bulletEnabled val="1"/>
        </dgm:presLayoutVars>
      </dgm:prSet>
      <dgm:spPr/>
      <dgm:t>
        <a:bodyPr/>
        <a:lstStyle/>
        <a:p>
          <a:endParaRPr lang="en-US"/>
        </a:p>
      </dgm:t>
    </dgm:pt>
    <dgm:pt modelId="{6B6B907B-B0D2-4544-9689-7F749F2F4BAB}" type="pres">
      <dgm:prSet presAssocID="{7B79395D-24A6-4DED-943D-C472BEA196A8}" presName="rect2ChTx" presStyleLbl="alignAcc1" presStyleIdx="2" presStyleCnt="3">
        <dgm:presLayoutVars>
          <dgm:bulletEnabled val="1"/>
        </dgm:presLayoutVars>
      </dgm:prSet>
      <dgm:spPr/>
      <dgm:t>
        <a:bodyPr/>
        <a:lstStyle/>
        <a:p>
          <a:endParaRPr lang="en-US"/>
        </a:p>
      </dgm:t>
    </dgm:pt>
    <dgm:pt modelId="{834D8D8D-36E4-4922-B756-1B8AA0CB2754}" type="pres">
      <dgm:prSet presAssocID="{41070E33-95BD-4DB7-BA8A-B82BA211E77C}" presName="rect3ParTx" presStyleLbl="alignAcc1" presStyleIdx="2" presStyleCnt="3">
        <dgm:presLayoutVars>
          <dgm:chMax val="1"/>
          <dgm:bulletEnabled val="1"/>
        </dgm:presLayoutVars>
      </dgm:prSet>
      <dgm:spPr/>
      <dgm:t>
        <a:bodyPr/>
        <a:lstStyle/>
        <a:p>
          <a:endParaRPr lang="en-US"/>
        </a:p>
      </dgm:t>
    </dgm:pt>
    <dgm:pt modelId="{7D2EAFD9-58FC-48B0-BAC5-34D1767ABEC5}" type="pres">
      <dgm:prSet presAssocID="{41070E33-95BD-4DB7-BA8A-B82BA211E77C}" presName="rect3ChTx" presStyleLbl="alignAcc1" presStyleIdx="2" presStyleCnt="3">
        <dgm:presLayoutVars>
          <dgm:bulletEnabled val="1"/>
        </dgm:presLayoutVars>
      </dgm:prSet>
      <dgm:spPr/>
      <dgm:t>
        <a:bodyPr/>
        <a:lstStyle/>
        <a:p>
          <a:endParaRPr lang="en-US"/>
        </a:p>
      </dgm:t>
    </dgm:pt>
  </dgm:ptLst>
  <dgm:cxnLst>
    <dgm:cxn modelId="{C89C2DB9-2019-41E8-BAA3-E65F4AEAA4EB}" type="presOf" srcId="{D400C515-5716-45BE-85B9-310F368621B7}" destId="{641A32DF-5956-4263-8562-9A166551ECFE}" srcOrd="0" destOrd="1" presId="urn:microsoft.com/office/officeart/2005/8/layout/target3"/>
    <dgm:cxn modelId="{28013CB4-058C-4AED-8272-CF760ECFFE25}" srcId="{D65763B4-44FC-48AA-BDB7-4B0CFAA57DBD}" destId="{7B79395D-24A6-4DED-943D-C472BEA196A8}" srcOrd="1" destOrd="0" parTransId="{B24670B9-4494-428A-B5B7-0BBC211FDA98}" sibTransId="{B748F0EE-DD54-4A64-A68A-EAC392DDDEF3}"/>
    <dgm:cxn modelId="{3F1098B5-C557-4DA3-BF6E-6A084368BBE7}" srcId="{7B79395D-24A6-4DED-943D-C472BEA196A8}" destId="{D6417991-E210-49BD-A8DF-D2FAB56FF003}" srcOrd="2" destOrd="0" parTransId="{7D598F12-3595-4AA6-826D-97CE8A354FF8}" sibTransId="{3147D70E-67E2-4B20-B7F3-77566902C9B2}"/>
    <dgm:cxn modelId="{EDBE919E-4F6C-48F5-8735-CE4B3252DC1C}" srcId="{7B79395D-24A6-4DED-943D-C472BEA196A8}" destId="{CAE1F650-18C0-4EB7-B60F-1BA5967319F4}" srcOrd="0" destOrd="0" parTransId="{2C213EE5-18AB-44DD-B1ED-256F93B3B90C}" sibTransId="{ED7D6BAC-E58A-4A85-8D36-93A227A38E6B}"/>
    <dgm:cxn modelId="{AEE5B5BB-B6D3-4274-99FD-DA828F6B57FD}" type="presOf" srcId="{7B8C7239-B206-4653-B2DA-61B65C14E73C}" destId="{7D2EAFD9-58FC-48B0-BAC5-34D1767ABEC5}" srcOrd="0" destOrd="2" presId="urn:microsoft.com/office/officeart/2005/8/layout/target3"/>
    <dgm:cxn modelId="{2106C074-967D-41C3-A81F-E53E25651CC7}" srcId="{7B79395D-24A6-4DED-943D-C472BEA196A8}" destId="{CEFE3832-3F92-43A6-B821-BFFA95A28DE4}" srcOrd="1" destOrd="0" parTransId="{5371D7E1-4E7E-415F-A7DB-B9330FF03F05}" sibTransId="{69CD45B8-FB79-4FC6-8137-50C6D5F3A195}"/>
    <dgm:cxn modelId="{A9CE834D-283E-4C50-822A-BF9A5E8BAA26}" type="presOf" srcId="{38E4A9F4-E70A-4702-8567-A99EF5B6EE91}" destId="{7D2EAFD9-58FC-48B0-BAC5-34D1767ABEC5}" srcOrd="0" destOrd="1" presId="urn:microsoft.com/office/officeart/2005/8/layout/target3"/>
    <dgm:cxn modelId="{071BC304-9F29-4BBB-AC29-DC8625D3A0D4}" type="presOf" srcId="{1E4A2B4F-AAC3-45EB-A668-D8D9BE2FED22}" destId="{9AB4050F-4960-4152-B0C3-5F33B37D3AFC}" srcOrd="0" destOrd="0" presId="urn:microsoft.com/office/officeart/2005/8/layout/target3"/>
    <dgm:cxn modelId="{BA18D2C9-6E2B-4B1A-B62D-C3BA909E2FE2}" srcId="{D65763B4-44FC-48AA-BDB7-4B0CFAA57DBD}" destId="{41070E33-95BD-4DB7-BA8A-B82BA211E77C}" srcOrd="2" destOrd="0" parTransId="{9592996A-0A05-451F-AFB5-A6BE324CB529}" sibTransId="{8C3B8853-009D-45BF-8BE5-9D72246E1803}"/>
    <dgm:cxn modelId="{C472EDA0-24D2-42CB-9729-A3E2E8B9A3AE}" srcId="{1E4A2B4F-AAC3-45EB-A668-D8D9BE2FED22}" destId="{9791D748-C52D-4E23-8D15-5007077246AA}" srcOrd="0" destOrd="0" parTransId="{F63F53D4-51DE-4C02-ADEE-384D41733FCD}" sibTransId="{722FAED3-D6F6-4D6B-8EEB-39D5353C5B0B}"/>
    <dgm:cxn modelId="{641A51D7-FCA8-4179-AF1C-582C04D48641}" type="presOf" srcId="{41070E33-95BD-4DB7-BA8A-B82BA211E77C}" destId="{834D8D8D-36E4-4922-B756-1B8AA0CB2754}" srcOrd="1" destOrd="0" presId="urn:microsoft.com/office/officeart/2005/8/layout/target3"/>
    <dgm:cxn modelId="{873CBED0-96F2-4ADC-B136-DC36D896493B}" type="presOf" srcId="{6D80737C-575B-4721-9688-CD03B8D20469}" destId="{7D2EAFD9-58FC-48B0-BAC5-34D1767ABEC5}" srcOrd="0" destOrd="0" presId="urn:microsoft.com/office/officeart/2005/8/layout/target3"/>
    <dgm:cxn modelId="{3DAEA9CE-A029-45E8-9A3B-786AFD2F513F}" srcId="{1E4A2B4F-AAC3-45EB-A668-D8D9BE2FED22}" destId="{D400C515-5716-45BE-85B9-310F368621B7}" srcOrd="1" destOrd="0" parTransId="{301BA3B7-3EC8-4FA1-B328-DF14567F0C27}" sibTransId="{16B11532-11E7-42EA-BFF9-2A56AB322384}"/>
    <dgm:cxn modelId="{3D5D7BF0-9B58-498D-8912-5A2B37949A1B}" srcId="{41070E33-95BD-4DB7-BA8A-B82BA211E77C}" destId="{6D80737C-575B-4721-9688-CD03B8D20469}" srcOrd="0" destOrd="0" parTransId="{BF45181C-75FA-455A-A4C7-1E1264814BB1}" sibTransId="{AFF9E57D-9459-4C9B-8B17-DE2DE9E628D8}"/>
    <dgm:cxn modelId="{48F5DC59-CEC8-4B3E-92ED-1193FF10056A}" type="presOf" srcId="{1E4A2B4F-AAC3-45EB-A668-D8D9BE2FED22}" destId="{3E506465-2D3C-4D13-9C58-11D04AD4C949}" srcOrd="1" destOrd="0" presId="urn:microsoft.com/office/officeart/2005/8/layout/target3"/>
    <dgm:cxn modelId="{2DB0B9BB-5A59-47A7-ACF3-17103F00715E}" srcId="{1E4A2B4F-AAC3-45EB-A668-D8D9BE2FED22}" destId="{9121379B-B81A-4993-B408-8F667AAB0C0A}" srcOrd="2" destOrd="0" parTransId="{357523FA-3C0B-423C-9A43-81C54E4C5358}" sibTransId="{F3A0EEF5-88D2-4C51-BEBB-61C6AECE9400}"/>
    <dgm:cxn modelId="{223489D1-5B14-4641-BF0C-E37F33294A2E}" srcId="{41070E33-95BD-4DB7-BA8A-B82BA211E77C}" destId="{7B8C7239-B206-4653-B2DA-61B65C14E73C}" srcOrd="2" destOrd="0" parTransId="{E5A764A9-13BD-48C9-9F46-F15A2B9E2B15}" sibTransId="{659330CF-EFC3-496A-B3D6-3022F1D584DF}"/>
    <dgm:cxn modelId="{42168853-DD40-499E-A93E-797E2D54F0FD}" type="presOf" srcId="{9121379B-B81A-4993-B408-8F667AAB0C0A}" destId="{641A32DF-5956-4263-8562-9A166551ECFE}" srcOrd="0" destOrd="2" presId="urn:microsoft.com/office/officeart/2005/8/layout/target3"/>
    <dgm:cxn modelId="{755003D5-C914-4893-B6F1-2E1CA90C9F30}" srcId="{41070E33-95BD-4DB7-BA8A-B82BA211E77C}" destId="{38E4A9F4-E70A-4702-8567-A99EF5B6EE91}" srcOrd="1" destOrd="0" parTransId="{46F604BB-D848-4F96-A3AB-E92E35E6790E}" sibTransId="{621A1866-654F-4A53-834D-89FB03904A10}"/>
    <dgm:cxn modelId="{B758328E-05C0-47F5-BF8A-86C113313A41}" type="presOf" srcId="{CAE1F650-18C0-4EB7-B60F-1BA5967319F4}" destId="{6B6B907B-B0D2-4544-9689-7F749F2F4BAB}" srcOrd="0" destOrd="0" presId="urn:microsoft.com/office/officeart/2005/8/layout/target3"/>
    <dgm:cxn modelId="{EC9E4D90-4946-4066-B307-70F2FC04212E}" type="presOf" srcId="{9791D748-C52D-4E23-8D15-5007077246AA}" destId="{641A32DF-5956-4263-8562-9A166551ECFE}" srcOrd="0" destOrd="0" presId="urn:microsoft.com/office/officeart/2005/8/layout/target3"/>
    <dgm:cxn modelId="{7E2FE88B-A42A-4FD0-A0FB-3EE1B4EBAE59}" type="presOf" srcId="{7B79395D-24A6-4DED-943D-C472BEA196A8}" destId="{63D4A3F8-AB0A-4EAE-8D1E-9F4F9BA3F6C1}" srcOrd="1" destOrd="0" presId="urn:microsoft.com/office/officeart/2005/8/layout/target3"/>
    <dgm:cxn modelId="{1E09FB27-46E2-413D-A383-F7541CD12B8D}" type="presOf" srcId="{D65763B4-44FC-48AA-BDB7-4B0CFAA57DBD}" destId="{98DED6F7-7154-435A-8204-B7E758061DC5}" srcOrd="0" destOrd="0" presId="urn:microsoft.com/office/officeart/2005/8/layout/target3"/>
    <dgm:cxn modelId="{7D49197A-6E35-4427-A848-5C6D58030FD9}" type="presOf" srcId="{41070E33-95BD-4DB7-BA8A-B82BA211E77C}" destId="{FA344B7D-7FE9-45A5-BCE2-3DB01E110D75}" srcOrd="0" destOrd="0" presId="urn:microsoft.com/office/officeart/2005/8/layout/target3"/>
    <dgm:cxn modelId="{927F18B3-855D-4035-99C4-1E11230A6791}" type="presOf" srcId="{CEFE3832-3F92-43A6-B821-BFFA95A28DE4}" destId="{6B6B907B-B0D2-4544-9689-7F749F2F4BAB}" srcOrd="0" destOrd="1" presId="urn:microsoft.com/office/officeart/2005/8/layout/target3"/>
    <dgm:cxn modelId="{0938CE94-2A9E-4B68-9574-5D2F257A562D}" type="presOf" srcId="{7B79395D-24A6-4DED-943D-C472BEA196A8}" destId="{4C033D5F-5A52-4192-8590-227B45998EC7}" srcOrd="0" destOrd="0" presId="urn:microsoft.com/office/officeart/2005/8/layout/target3"/>
    <dgm:cxn modelId="{C575831F-533B-4873-A96D-5DAF4E045FE1}" srcId="{D65763B4-44FC-48AA-BDB7-4B0CFAA57DBD}" destId="{1E4A2B4F-AAC3-45EB-A668-D8D9BE2FED22}" srcOrd="0" destOrd="0" parTransId="{0C2145A5-6E2A-46C7-9594-AEAB3C6B76A9}" sibTransId="{B5FD5451-1C58-4F8F-9444-3D40D53594DC}"/>
    <dgm:cxn modelId="{07E025F1-518A-454C-BC7E-03111C3B76B4}" type="presOf" srcId="{D6417991-E210-49BD-A8DF-D2FAB56FF003}" destId="{6B6B907B-B0D2-4544-9689-7F749F2F4BAB}" srcOrd="0" destOrd="2" presId="urn:microsoft.com/office/officeart/2005/8/layout/target3"/>
    <dgm:cxn modelId="{B5C9B9E0-323A-4B91-AE82-5EB5174799B1}" type="presParOf" srcId="{98DED6F7-7154-435A-8204-B7E758061DC5}" destId="{AA83557F-3FCE-4359-8BD9-8348D3A44F7D}" srcOrd="0" destOrd="0" presId="urn:microsoft.com/office/officeart/2005/8/layout/target3"/>
    <dgm:cxn modelId="{FFA10F9C-90EF-47F2-9C60-FC7A2DC33C4C}" type="presParOf" srcId="{98DED6F7-7154-435A-8204-B7E758061DC5}" destId="{E95469FE-120E-4AAD-8866-4656709E38EB}" srcOrd="1" destOrd="0" presId="urn:microsoft.com/office/officeart/2005/8/layout/target3"/>
    <dgm:cxn modelId="{8E0F8EA4-02CB-4C19-A0AF-FA275C0C0CA6}" type="presParOf" srcId="{98DED6F7-7154-435A-8204-B7E758061DC5}" destId="{9AB4050F-4960-4152-B0C3-5F33B37D3AFC}" srcOrd="2" destOrd="0" presId="urn:microsoft.com/office/officeart/2005/8/layout/target3"/>
    <dgm:cxn modelId="{66AFBC68-10AD-400D-B54A-544732837843}" type="presParOf" srcId="{98DED6F7-7154-435A-8204-B7E758061DC5}" destId="{466482B2-35C3-45D6-893F-80F15CBBC9E2}" srcOrd="3" destOrd="0" presId="urn:microsoft.com/office/officeart/2005/8/layout/target3"/>
    <dgm:cxn modelId="{1C5C245E-8819-4D4F-833F-35D46940A55F}" type="presParOf" srcId="{98DED6F7-7154-435A-8204-B7E758061DC5}" destId="{913F7574-57FE-4ED5-9B74-0AB827871CCE}" srcOrd="4" destOrd="0" presId="urn:microsoft.com/office/officeart/2005/8/layout/target3"/>
    <dgm:cxn modelId="{5663C347-8053-4D91-9B40-671AF352143C}" type="presParOf" srcId="{98DED6F7-7154-435A-8204-B7E758061DC5}" destId="{4C033D5F-5A52-4192-8590-227B45998EC7}" srcOrd="5" destOrd="0" presId="urn:microsoft.com/office/officeart/2005/8/layout/target3"/>
    <dgm:cxn modelId="{588FF135-A70F-466E-8A41-80BF5274D0C9}" type="presParOf" srcId="{98DED6F7-7154-435A-8204-B7E758061DC5}" destId="{B3DC7EEC-DC54-49EF-A4FE-69910FFC3B19}" srcOrd="6" destOrd="0" presId="urn:microsoft.com/office/officeart/2005/8/layout/target3"/>
    <dgm:cxn modelId="{981CFD3B-F2D4-4790-988C-CEC7783837F8}" type="presParOf" srcId="{98DED6F7-7154-435A-8204-B7E758061DC5}" destId="{C7A00763-7FB7-43AA-B332-C66E16328947}" srcOrd="7" destOrd="0" presId="urn:microsoft.com/office/officeart/2005/8/layout/target3"/>
    <dgm:cxn modelId="{549DBD01-0C3F-456E-A153-F31A62C3B783}" type="presParOf" srcId="{98DED6F7-7154-435A-8204-B7E758061DC5}" destId="{FA344B7D-7FE9-45A5-BCE2-3DB01E110D75}" srcOrd="8" destOrd="0" presId="urn:microsoft.com/office/officeart/2005/8/layout/target3"/>
    <dgm:cxn modelId="{4CA06B78-FA0A-4B1C-B5A4-83F9E0C885F1}" type="presParOf" srcId="{98DED6F7-7154-435A-8204-B7E758061DC5}" destId="{3E506465-2D3C-4D13-9C58-11D04AD4C949}" srcOrd="9" destOrd="0" presId="urn:microsoft.com/office/officeart/2005/8/layout/target3"/>
    <dgm:cxn modelId="{05C60217-8089-429A-B74B-9B08A66BF6C7}" type="presParOf" srcId="{98DED6F7-7154-435A-8204-B7E758061DC5}" destId="{641A32DF-5956-4263-8562-9A166551ECFE}" srcOrd="10" destOrd="0" presId="urn:microsoft.com/office/officeart/2005/8/layout/target3"/>
    <dgm:cxn modelId="{CC7D015C-9945-4857-8F4E-1DB7616A0553}" type="presParOf" srcId="{98DED6F7-7154-435A-8204-B7E758061DC5}" destId="{63D4A3F8-AB0A-4EAE-8D1E-9F4F9BA3F6C1}" srcOrd="11" destOrd="0" presId="urn:microsoft.com/office/officeart/2005/8/layout/target3"/>
    <dgm:cxn modelId="{0CDAEC74-0826-443E-B46E-7798FEB5A70F}" type="presParOf" srcId="{98DED6F7-7154-435A-8204-B7E758061DC5}" destId="{6B6B907B-B0D2-4544-9689-7F749F2F4BAB}" srcOrd="12" destOrd="0" presId="urn:microsoft.com/office/officeart/2005/8/layout/target3"/>
    <dgm:cxn modelId="{EDE98B6F-EE40-47C0-882F-8DDAF691DE5B}" type="presParOf" srcId="{98DED6F7-7154-435A-8204-B7E758061DC5}" destId="{834D8D8D-36E4-4922-B756-1B8AA0CB2754}" srcOrd="13" destOrd="0" presId="urn:microsoft.com/office/officeart/2005/8/layout/target3"/>
    <dgm:cxn modelId="{18AF2B49-C64B-431E-A52C-746CEA8ECEC3}" type="presParOf" srcId="{98DED6F7-7154-435A-8204-B7E758061DC5}" destId="{7D2EAFD9-58FC-48B0-BAC5-34D1767ABEC5}"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83557F-3FCE-4359-8BD9-8348D3A44F7D}">
      <dsp:nvSpPr>
        <dsp:cNvPr id="0" name=""/>
        <dsp:cNvSpPr/>
      </dsp:nvSpPr>
      <dsp:spPr>
        <a:xfrm>
          <a:off x="0" y="1226819"/>
          <a:ext cx="4937760" cy="4937760"/>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4050F-4960-4152-B0C3-5F33B37D3AFC}">
      <dsp:nvSpPr>
        <dsp:cNvPr id="0" name=""/>
        <dsp:cNvSpPr/>
      </dsp:nvSpPr>
      <dsp:spPr>
        <a:xfrm>
          <a:off x="2468880" y="1226819"/>
          <a:ext cx="5760719" cy="493776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Teacher Preparation</a:t>
          </a:r>
          <a:endParaRPr lang="en-US" sz="3200" kern="1200" dirty="0"/>
        </a:p>
      </dsp:txBody>
      <dsp:txXfrm>
        <a:off x="2468880" y="1226819"/>
        <a:ext cx="2880359" cy="1481331"/>
      </dsp:txXfrm>
    </dsp:sp>
    <dsp:sp modelId="{913F7574-57FE-4ED5-9B74-0AB827871CCE}">
      <dsp:nvSpPr>
        <dsp:cNvPr id="0" name=""/>
        <dsp:cNvSpPr/>
      </dsp:nvSpPr>
      <dsp:spPr>
        <a:xfrm>
          <a:off x="864109" y="2708151"/>
          <a:ext cx="3209540" cy="3209540"/>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33D5F-5A52-4192-8590-227B45998EC7}">
      <dsp:nvSpPr>
        <dsp:cNvPr id="0" name=""/>
        <dsp:cNvSpPr/>
      </dsp:nvSpPr>
      <dsp:spPr>
        <a:xfrm>
          <a:off x="2468880" y="2708151"/>
          <a:ext cx="5760719" cy="320954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Influences</a:t>
          </a:r>
          <a:endParaRPr lang="en-US" sz="3200" kern="1200" dirty="0"/>
        </a:p>
      </dsp:txBody>
      <dsp:txXfrm>
        <a:off x="2468880" y="2708151"/>
        <a:ext cx="2880359" cy="1481326"/>
      </dsp:txXfrm>
    </dsp:sp>
    <dsp:sp modelId="{C7A00763-7FB7-43AA-B332-C66E16328947}">
      <dsp:nvSpPr>
        <dsp:cNvPr id="0" name=""/>
        <dsp:cNvSpPr/>
      </dsp:nvSpPr>
      <dsp:spPr>
        <a:xfrm>
          <a:off x="1728216" y="4189477"/>
          <a:ext cx="1481326" cy="1481326"/>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44B7D-7FE9-45A5-BCE2-3DB01E110D75}">
      <dsp:nvSpPr>
        <dsp:cNvPr id="0" name=""/>
        <dsp:cNvSpPr/>
      </dsp:nvSpPr>
      <dsp:spPr>
        <a:xfrm>
          <a:off x="2468880" y="4189477"/>
          <a:ext cx="5760719" cy="1481326"/>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Professional development</a:t>
          </a:r>
          <a:endParaRPr lang="en-US" sz="3200" kern="1200" dirty="0"/>
        </a:p>
      </dsp:txBody>
      <dsp:txXfrm>
        <a:off x="2468880" y="4189477"/>
        <a:ext cx="2880359" cy="1481326"/>
      </dsp:txXfrm>
    </dsp:sp>
    <dsp:sp modelId="{641A32DF-5956-4263-8562-9A166551ECFE}">
      <dsp:nvSpPr>
        <dsp:cNvPr id="0" name=""/>
        <dsp:cNvSpPr/>
      </dsp:nvSpPr>
      <dsp:spPr>
        <a:xfrm>
          <a:off x="5349240" y="1226819"/>
          <a:ext cx="2880359" cy="1481331"/>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Knowledge</a:t>
          </a:r>
          <a:endParaRPr lang="en-US" sz="2000" kern="1200" dirty="0"/>
        </a:p>
        <a:p>
          <a:pPr marL="228600" lvl="1" indent="-228600" algn="l" defTabSz="889000">
            <a:lnSpc>
              <a:spcPct val="90000"/>
            </a:lnSpc>
            <a:spcBef>
              <a:spcPct val="0"/>
            </a:spcBef>
            <a:spcAft>
              <a:spcPct val="15000"/>
            </a:spcAft>
            <a:buChar char="••"/>
          </a:pPr>
          <a:r>
            <a:rPr lang="en-US" sz="2000" kern="1200" dirty="0" smtClean="0"/>
            <a:t>Strategies</a:t>
          </a:r>
          <a:endParaRPr lang="en-US" sz="2000" kern="1200" dirty="0"/>
        </a:p>
        <a:p>
          <a:pPr marL="228600" lvl="1" indent="-228600" algn="l" defTabSz="889000">
            <a:lnSpc>
              <a:spcPct val="90000"/>
            </a:lnSpc>
            <a:spcBef>
              <a:spcPct val="0"/>
            </a:spcBef>
            <a:spcAft>
              <a:spcPct val="15000"/>
            </a:spcAft>
            <a:buChar char="••"/>
          </a:pPr>
          <a:r>
            <a:rPr lang="en-US" sz="2000" kern="1200" dirty="0" smtClean="0"/>
            <a:t>Practices</a:t>
          </a:r>
          <a:endParaRPr lang="en-US" sz="2400" kern="1200" dirty="0"/>
        </a:p>
      </dsp:txBody>
      <dsp:txXfrm>
        <a:off x="5349240" y="1226819"/>
        <a:ext cx="2880359" cy="1481331"/>
      </dsp:txXfrm>
    </dsp:sp>
    <dsp:sp modelId="{6B6B907B-B0D2-4544-9689-7F749F2F4BAB}">
      <dsp:nvSpPr>
        <dsp:cNvPr id="0" name=""/>
        <dsp:cNvSpPr/>
      </dsp:nvSpPr>
      <dsp:spPr>
        <a:xfrm>
          <a:off x="5349240" y="2708151"/>
          <a:ext cx="2880359" cy="1481326"/>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Controversy</a:t>
          </a:r>
          <a:endParaRPr lang="en-US" sz="2000" kern="1200" dirty="0"/>
        </a:p>
        <a:p>
          <a:pPr marL="228600" lvl="1" indent="-228600" algn="l" defTabSz="889000">
            <a:lnSpc>
              <a:spcPct val="90000"/>
            </a:lnSpc>
            <a:spcBef>
              <a:spcPct val="0"/>
            </a:spcBef>
            <a:spcAft>
              <a:spcPct val="15000"/>
            </a:spcAft>
            <a:buChar char="••"/>
          </a:pPr>
          <a:r>
            <a:rPr lang="en-US" sz="2000" kern="1200" dirty="0" smtClean="0"/>
            <a:t>Standards</a:t>
          </a:r>
          <a:endParaRPr lang="en-US" sz="2000" kern="1200" dirty="0"/>
        </a:p>
        <a:p>
          <a:pPr marL="228600" lvl="1" indent="-228600" algn="l" defTabSz="889000">
            <a:lnSpc>
              <a:spcPct val="90000"/>
            </a:lnSpc>
            <a:spcBef>
              <a:spcPct val="0"/>
            </a:spcBef>
            <a:spcAft>
              <a:spcPct val="15000"/>
            </a:spcAft>
            <a:buChar char="••"/>
          </a:pPr>
          <a:r>
            <a:rPr lang="en-US" sz="2000" kern="1200" dirty="0" smtClean="0"/>
            <a:t>Resources</a:t>
          </a:r>
          <a:endParaRPr lang="en-US" sz="2000" kern="1200" dirty="0"/>
        </a:p>
      </dsp:txBody>
      <dsp:txXfrm>
        <a:off x="5349240" y="2708151"/>
        <a:ext cx="2880359" cy="1481326"/>
      </dsp:txXfrm>
    </dsp:sp>
    <dsp:sp modelId="{7D2EAFD9-58FC-48B0-BAC5-34D1767ABEC5}">
      <dsp:nvSpPr>
        <dsp:cNvPr id="0" name=""/>
        <dsp:cNvSpPr/>
      </dsp:nvSpPr>
      <dsp:spPr>
        <a:xfrm>
          <a:off x="5349240" y="4189477"/>
          <a:ext cx="2880359" cy="1481326"/>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In Community</a:t>
          </a:r>
          <a:endParaRPr lang="en-US"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Sustained</a:t>
          </a:r>
          <a:endParaRPr lang="en-US"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Relevant</a:t>
          </a:r>
          <a:endParaRPr lang="en-US" sz="2000" kern="1200" dirty="0"/>
        </a:p>
      </dsp:txBody>
      <dsp:txXfrm>
        <a:off x="5349240" y="4189477"/>
        <a:ext cx="2880359" cy="148132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0.10256</cdr:x>
      <cdr:y>0.23864</cdr:y>
    </cdr:from>
    <cdr:to>
      <cdr:x>0.13828</cdr:x>
      <cdr:y>0.27478</cdr:y>
    </cdr:to>
    <cdr:sp macro="" textlink="">
      <cdr:nvSpPr>
        <cdr:cNvPr id="4" name="Rectangle 3"/>
        <cdr:cNvSpPr/>
      </cdr:nvSpPr>
      <cdr:spPr>
        <a:xfrm xmlns:a="http://schemas.openxmlformats.org/drawingml/2006/main">
          <a:off x="914400" y="1600200"/>
          <a:ext cx="318407" cy="242371"/>
        </a:xfrm>
        <a:prstGeom xmlns:a="http://schemas.openxmlformats.org/drawingml/2006/main" prst="rect">
          <a:avLst/>
        </a:prstGeom>
        <a:solidFill xmlns:a="http://schemas.openxmlformats.org/drawingml/2006/main">
          <a:schemeClr val="accent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0.10256</cdr:x>
      <cdr:y>0.31818</cdr:y>
    </cdr:from>
    <cdr:to>
      <cdr:x>0.13828</cdr:x>
      <cdr:y>0.35433</cdr:y>
    </cdr:to>
    <cdr:sp macro="" textlink="">
      <cdr:nvSpPr>
        <cdr:cNvPr id="5" name="Rectangle 4"/>
        <cdr:cNvSpPr/>
      </cdr:nvSpPr>
      <cdr:spPr>
        <a:xfrm xmlns:a="http://schemas.openxmlformats.org/drawingml/2006/main">
          <a:off x="914400" y="2133600"/>
          <a:ext cx="318407" cy="242371"/>
        </a:xfrm>
        <a:prstGeom xmlns:a="http://schemas.openxmlformats.org/drawingml/2006/main" prst="rect">
          <a:avLst/>
        </a:prstGeom>
        <a:solidFill xmlns:a="http://schemas.openxmlformats.org/drawingml/2006/main">
          <a:srgbClr val="FFC000"/>
        </a:solidFill>
        <a:ln xmlns:a="http://schemas.openxmlformats.org/drawingml/2006/main" w="55000" cap="flat" cmpd="thickThin"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Lucida Sans Unicode"/>
            </a:defRPr>
          </a:lvl1pPr>
          <a:lvl2pPr marL="457200" indent="0">
            <a:defRPr sz="1100">
              <a:solidFill>
                <a:sysClr val="window" lastClr="FFFFFF"/>
              </a:solidFill>
              <a:latin typeface="Lucida Sans Unicode"/>
            </a:defRPr>
          </a:lvl2pPr>
          <a:lvl3pPr marL="914400" indent="0">
            <a:defRPr sz="1100">
              <a:solidFill>
                <a:sysClr val="window" lastClr="FFFFFF"/>
              </a:solidFill>
              <a:latin typeface="Lucida Sans Unicode"/>
            </a:defRPr>
          </a:lvl3pPr>
          <a:lvl4pPr marL="1371600" indent="0">
            <a:defRPr sz="1100">
              <a:solidFill>
                <a:sysClr val="window" lastClr="FFFFFF"/>
              </a:solidFill>
              <a:latin typeface="Lucida Sans Unicode"/>
            </a:defRPr>
          </a:lvl4pPr>
          <a:lvl5pPr marL="1828800" indent="0">
            <a:defRPr sz="1100">
              <a:solidFill>
                <a:sysClr val="window" lastClr="FFFFFF"/>
              </a:solidFill>
              <a:latin typeface="Lucida Sans Unicode"/>
            </a:defRPr>
          </a:lvl5pPr>
          <a:lvl6pPr marL="2286000" indent="0">
            <a:defRPr sz="1100">
              <a:solidFill>
                <a:sysClr val="window" lastClr="FFFFFF"/>
              </a:solidFill>
              <a:latin typeface="Lucida Sans Unicode"/>
            </a:defRPr>
          </a:lvl6pPr>
          <a:lvl7pPr marL="2743200" indent="0">
            <a:defRPr sz="1100">
              <a:solidFill>
                <a:sysClr val="window" lastClr="FFFFFF"/>
              </a:solidFill>
              <a:latin typeface="Lucida Sans Unicode"/>
            </a:defRPr>
          </a:lvl7pPr>
          <a:lvl8pPr marL="3200400" indent="0">
            <a:defRPr sz="1100">
              <a:solidFill>
                <a:sysClr val="window" lastClr="FFFFFF"/>
              </a:solidFill>
              <a:latin typeface="Lucida Sans Unicode"/>
            </a:defRPr>
          </a:lvl8pPr>
          <a:lvl9pPr marL="3657600" indent="0">
            <a:defRPr sz="1100">
              <a:solidFill>
                <a:sysClr val="window" lastClr="FFFFFF"/>
              </a:solidFill>
              <a:latin typeface="Lucida Sans Unicode"/>
            </a:defRPr>
          </a:lvl9pPr>
        </a:lstStyle>
        <a:p xmlns:a="http://schemas.openxmlformats.org/drawingml/2006/main">
          <a:endParaRPr lang="en-US"/>
        </a:p>
      </cdr:txBody>
    </cdr:sp>
  </cdr:relSizeAnchor>
  <cdr:relSizeAnchor xmlns:cdr="http://schemas.openxmlformats.org/drawingml/2006/chartDrawing">
    <cdr:from>
      <cdr:x>0.10256</cdr:x>
      <cdr:y>0.39773</cdr:y>
    </cdr:from>
    <cdr:to>
      <cdr:x>0.13828</cdr:x>
      <cdr:y>0.43387</cdr:y>
    </cdr:to>
    <cdr:sp macro="" textlink="">
      <cdr:nvSpPr>
        <cdr:cNvPr id="7" name="Rectangle 6"/>
        <cdr:cNvSpPr/>
      </cdr:nvSpPr>
      <cdr:spPr>
        <a:xfrm xmlns:a="http://schemas.openxmlformats.org/drawingml/2006/main">
          <a:off x="914400" y="2667000"/>
          <a:ext cx="318407" cy="242371"/>
        </a:xfrm>
        <a:prstGeom xmlns:a="http://schemas.openxmlformats.org/drawingml/2006/main" prst="rect">
          <a:avLst/>
        </a:prstGeom>
        <a:solidFill xmlns:a="http://schemas.openxmlformats.org/drawingml/2006/main">
          <a:srgbClr val="339933"/>
        </a:solidFill>
        <a:ln xmlns:a="http://schemas.openxmlformats.org/drawingml/2006/main" w="55000" cap="flat" cmpd="thickThin"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Lucida Sans Unicode"/>
            </a:defRPr>
          </a:lvl1pPr>
          <a:lvl2pPr marL="457200" indent="0">
            <a:defRPr sz="1100">
              <a:solidFill>
                <a:sysClr val="window" lastClr="FFFFFF"/>
              </a:solidFill>
              <a:latin typeface="Lucida Sans Unicode"/>
            </a:defRPr>
          </a:lvl2pPr>
          <a:lvl3pPr marL="914400" indent="0">
            <a:defRPr sz="1100">
              <a:solidFill>
                <a:sysClr val="window" lastClr="FFFFFF"/>
              </a:solidFill>
              <a:latin typeface="Lucida Sans Unicode"/>
            </a:defRPr>
          </a:lvl3pPr>
          <a:lvl4pPr marL="1371600" indent="0">
            <a:defRPr sz="1100">
              <a:solidFill>
                <a:sysClr val="window" lastClr="FFFFFF"/>
              </a:solidFill>
              <a:latin typeface="Lucida Sans Unicode"/>
            </a:defRPr>
          </a:lvl4pPr>
          <a:lvl5pPr marL="1828800" indent="0">
            <a:defRPr sz="1100">
              <a:solidFill>
                <a:sysClr val="window" lastClr="FFFFFF"/>
              </a:solidFill>
              <a:latin typeface="Lucida Sans Unicode"/>
            </a:defRPr>
          </a:lvl5pPr>
          <a:lvl6pPr marL="2286000" indent="0">
            <a:defRPr sz="1100">
              <a:solidFill>
                <a:sysClr val="window" lastClr="FFFFFF"/>
              </a:solidFill>
              <a:latin typeface="Lucida Sans Unicode"/>
            </a:defRPr>
          </a:lvl6pPr>
          <a:lvl7pPr marL="2743200" indent="0">
            <a:defRPr sz="1100">
              <a:solidFill>
                <a:sysClr val="window" lastClr="FFFFFF"/>
              </a:solidFill>
              <a:latin typeface="Lucida Sans Unicode"/>
            </a:defRPr>
          </a:lvl7pPr>
          <a:lvl8pPr marL="3200400" indent="0">
            <a:defRPr sz="1100">
              <a:solidFill>
                <a:sysClr val="window" lastClr="FFFFFF"/>
              </a:solidFill>
              <a:latin typeface="Lucida Sans Unicode"/>
            </a:defRPr>
          </a:lvl8pPr>
          <a:lvl9pPr marL="3657600" indent="0">
            <a:defRPr sz="1100">
              <a:solidFill>
                <a:sysClr val="window" lastClr="FFFFFF"/>
              </a:solidFill>
              <a:latin typeface="Lucida Sans Unicode"/>
            </a:defRPr>
          </a:lvl9pPr>
        </a:lstStyle>
        <a:p xmlns:a="http://schemas.openxmlformats.org/drawingml/2006/main">
          <a:endParaRPr lang="en-US"/>
        </a:p>
      </cdr:txBody>
    </cdr:sp>
  </cdr:relSizeAnchor>
  <cdr:relSizeAnchor xmlns:cdr="http://schemas.openxmlformats.org/drawingml/2006/chartDrawing">
    <cdr:from>
      <cdr:x>0.15385</cdr:x>
      <cdr:y>0.23864</cdr:y>
    </cdr:from>
    <cdr:to>
      <cdr:x>0.48718</cdr:x>
      <cdr:y>0.44318</cdr:y>
    </cdr:to>
    <cdr:sp macro="" textlink="">
      <cdr:nvSpPr>
        <cdr:cNvPr id="9" name="TextBox 8"/>
        <cdr:cNvSpPr txBox="1"/>
      </cdr:nvSpPr>
      <cdr:spPr>
        <a:xfrm xmlns:a="http://schemas.openxmlformats.org/drawingml/2006/main">
          <a:off x="1371600" y="1600200"/>
          <a:ext cx="29718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Self-directed</a:t>
          </a:r>
        </a:p>
        <a:p xmlns:a="http://schemas.openxmlformats.org/drawingml/2006/main">
          <a:endParaRPr lang="en-US" sz="1600" dirty="0"/>
        </a:p>
        <a:p xmlns:a="http://schemas.openxmlformats.org/drawingml/2006/main">
          <a:r>
            <a:rPr lang="en-US" sz="1600" dirty="0" smtClean="0"/>
            <a:t>Short/Variable</a:t>
          </a:r>
        </a:p>
        <a:p xmlns:a="http://schemas.openxmlformats.org/drawingml/2006/main">
          <a:r>
            <a:rPr lang="en-US" sz="1600" dirty="0" smtClean="0"/>
            <a:t> </a:t>
          </a:r>
          <a:endParaRPr lang="en-US" sz="1600" dirty="0"/>
        </a:p>
        <a:p xmlns:a="http://schemas.openxmlformats.org/drawingml/2006/main">
          <a:r>
            <a:rPr lang="en-US" sz="1600" dirty="0" smtClean="0"/>
            <a:t>Sustained</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0.82203</cdr:x>
      <cdr:y>0.67532</cdr:y>
    </cdr:from>
    <cdr:to>
      <cdr:x>0.97458</cdr:x>
      <cdr:y>0.92208</cdr:y>
    </cdr:to>
    <cdr:sp macro="" textlink="">
      <cdr:nvSpPr>
        <cdr:cNvPr id="2" name="TextBox 1"/>
        <cdr:cNvSpPr txBox="1"/>
      </cdr:nvSpPr>
      <cdr:spPr>
        <a:xfrm xmlns:a="http://schemas.openxmlformats.org/drawingml/2006/main">
          <a:off x="7391400" y="3962400"/>
          <a:ext cx="1371600" cy="1447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ICEE workshop evaluation 2010</a:t>
          </a:r>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0.76923</cdr:x>
      <cdr:y>0.86842</cdr:y>
    </cdr:from>
    <cdr:to>
      <cdr:x>0.97436</cdr:x>
      <cdr:y>0.97368</cdr:y>
    </cdr:to>
    <cdr:sp macro="" textlink="">
      <cdr:nvSpPr>
        <cdr:cNvPr id="2" name="TextBox 1"/>
        <cdr:cNvSpPr txBox="1"/>
      </cdr:nvSpPr>
      <cdr:spPr>
        <a:xfrm xmlns:a="http://schemas.openxmlformats.org/drawingml/2006/main">
          <a:off x="6858000" y="5029200"/>
          <a:ext cx="18288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CLEAN 2011</a:t>
          </a:r>
          <a:endParaRPr lang="en-US" sz="1600" dirty="0"/>
        </a:p>
      </cdr:txBody>
    </cdr:sp>
  </cdr:relSizeAnchor>
</c:userShapes>
</file>

<file path=ppt/drawings/drawing4.xml><?xml version="1.0" encoding="utf-8"?>
<c:userShapes xmlns:c="http://schemas.openxmlformats.org/drawingml/2006/chart">
  <cdr:relSizeAnchor xmlns:cdr="http://schemas.openxmlformats.org/drawingml/2006/chartDrawing">
    <cdr:from>
      <cdr:x>0.69298</cdr:x>
      <cdr:y>0.15385</cdr:y>
    </cdr:from>
    <cdr:to>
      <cdr:x>0.94737</cdr:x>
      <cdr:y>0.20513</cdr:y>
    </cdr:to>
    <cdr:sp macro="" textlink="">
      <cdr:nvSpPr>
        <cdr:cNvPr id="2" name="TextBox 1"/>
        <cdr:cNvSpPr txBox="1"/>
      </cdr:nvSpPr>
      <cdr:spPr>
        <a:xfrm xmlns:a="http://schemas.openxmlformats.org/drawingml/2006/main">
          <a:off x="6019800" y="914400"/>
          <a:ext cx="2209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CLEAN 2011</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0.54545</cdr:x>
      <cdr:y>0.64865</cdr:y>
    </cdr:from>
    <cdr:to>
      <cdr:x>0.63636</cdr:x>
      <cdr:y>0.66216</cdr:y>
    </cdr:to>
    <cdr:sp macro="" textlink="">
      <cdr:nvSpPr>
        <cdr:cNvPr id="2" name="Rectangle 1"/>
        <cdr:cNvSpPr/>
      </cdr:nvSpPr>
      <cdr:spPr>
        <a:xfrm xmlns:a="http://schemas.openxmlformats.org/drawingml/2006/main">
          <a:off x="4114800" y="3657600"/>
          <a:ext cx="685800" cy="76200"/>
        </a:xfrm>
        <a:prstGeom xmlns:a="http://schemas.openxmlformats.org/drawingml/2006/main" prst="rect">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0.71717</cdr:x>
      <cdr:y>0.64865</cdr:y>
    </cdr:from>
    <cdr:to>
      <cdr:x>0.80808</cdr:x>
      <cdr:y>0.66216</cdr:y>
    </cdr:to>
    <cdr:sp macro="" textlink="">
      <cdr:nvSpPr>
        <cdr:cNvPr id="3" name="Rectangle 2"/>
        <cdr:cNvSpPr/>
      </cdr:nvSpPr>
      <cdr:spPr>
        <a:xfrm xmlns:a="http://schemas.openxmlformats.org/drawingml/2006/main">
          <a:off x="5410200" y="3657600"/>
          <a:ext cx="685800" cy="76200"/>
        </a:xfrm>
        <a:prstGeom xmlns:a="http://schemas.openxmlformats.org/drawingml/2006/main" prst="rect">
          <a:avLst/>
        </a:prstGeom>
        <a:ln xmlns:a="http://schemas.openxmlformats.org/drawingml/2006/mai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Lucida Sans Unicode"/>
            </a:defRPr>
          </a:lvl1pPr>
          <a:lvl2pPr marL="457200" indent="0">
            <a:defRPr sz="1100">
              <a:solidFill>
                <a:sysClr val="window" lastClr="FFFFFF"/>
              </a:solidFill>
              <a:latin typeface="Lucida Sans Unicode"/>
            </a:defRPr>
          </a:lvl2pPr>
          <a:lvl3pPr marL="914400" indent="0">
            <a:defRPr sz="1100">
              <a:solidFill>
                <a:sysClr val="window" lastClr="FFFFFF"/>
              </a:solidFill>
              <a:latin typeface="Lucida Sans Unicode"/>
            </a:defRPr>
          </a:lvl3pPr>
          <a:lvl4pPr marL="1371600" indent="0">
            <a:defRPr sz="1100">
              <a:solidFill>
                <a:sysClr val="window" lastClr="FFFFFF"/>
              </a:solidFill>
              <a:latin typeface="Lucida Sans Unicode"/>
            </a:defRPr>
          </a:lvl4pPr>
          <a:lvl5pPr marL="1828800" indent="0">
            <a:defRPr sz="1100">
              <a:solidFill>
                <a:sysClr val="window" lastClr="FFFFFF"/>
              </a:solidFill>
              <a:latin typeface="Lucida Sans Unicode"/>
            </a:defRPr>
          </a:lvl5pPr>
          <a:lvl6pPr marL="2286000" indent="0">
            <a:defRPr sz="1100">
              <a:solidFill>
                <a:sysClr val="window" lastClr="FFFFFF"/>
              </a:solidFill>
              <a:latin typeface="Lucida Sans Unicode"/>
            </a:defRPr>
          </a:lvl6pPr>
          <a:lvl7pPr marL="2743200" indent="0">
            <a:defRPr sz="1100">
              <a:solidFill>
                <a:sysClr val="window" lastClr="FFFFFF"/>
              </a:solidFill>
              <a:latin typeface="Lucida Sans Unicode"/>
            </a:defRPr>
          </a:lvl7pPr>
          <a:lvl8pPr marL="3200400" indent="0">
            <a:defRPr sz="1100">
              <a:solidFill>
                <a:sysClr val="window" lastClr="FFFFFF"/>
              </a:solidFill>
              <a:latin typeface="Lucida Sans Unicode"/>
            </a:defRPr>
          </a:lvl8pPr>
          <a:lvl9pPr marL="3657600" indent="0">
            <a:defRPr sz="1100">
              <a:solidFill>
                <a:sysClr val="window" lastClr="FFFFFF"/>
              </a:solidFill>
              <a:latin typeface="Lucida Sans Unicode"/>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i="1">
                <a:latin typeface="Times"/>
              </a:defRPr>
            </a:lvl1pPr>
          </a:lstStyle>
          <a:p>
            <a:pPr>
              <a:defRPr/>
            </a:pPr>
            <a:r>
              <a:rPr lang="en-US" dirty="0" smtClean="0"/>
              <a:t>Effectively Communicating Climate</a:t>
            </a:r>
          </a:p>
          <a:p>
            <a:pPr>
              <a:defRPr/>
            </a:pPr>
            <a:r>
              <a:rPr lang="en-US" dirty="0" smtClean="0"/>
              <a:t>Learning to Research Institute</a:t>
            </a:r>
            <a:endParaRPr lang="en-US" dirty="0"/>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1">
                <a:latin typeface="Times"/>
              </a:defRPr>
            </a:lvl1pPr>
          </a:lstStyle>
          <a:p>
            <a:pPr>
              <a:defRPr/>
            </a:pPr>
            <a:r>
              <a:rPr lang="en-US" dirty="0" smtClean="0"/>
              <a:t>June 8, 2011</a:t>
            </a:r>
            <a:endParaRPr lang="en-US" dirty="0"/>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i="1">
                <a:latin typeface="Times"/>
              </a:defRPr>
            </a:lvl1pPr>
          </a:lstStyle>
          <a:p>
            <a:pPr>
              <a:defRPr/>
            </a:pPr>
            <a:r>
              <a:rPr lang="en-US"/>
              <a:t>Susan.buhr@colorado.edu</a:t>
            </a:r>
          </a:p>
          <a:p>
            <a:pPr>
              <a:defRPr/>
            </a:pPr>
            <a:r>
              <a:rPr lang="en-US"/>
              <a:t>http://cires.colorado.edu/education/k12/</a:t>
            </a:r>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1">
                <a:latin typeface="Times" pitchFamily="18" charset="0"/>
              </a:defRPr>
            </a:lvl1pPr>
          </a:lstStyle>
          <a:p>
            <a:pPr>
              <a:defRPr/>
            </a:pPr>
            <a:r>
              <a:rPr lang="en-US"/>
              <a:t>Page </a:t>
            </a:r>
            <a:fld id="{1C216EA4-186A-4FF3-9FE3-100A90F349C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i="1">
                <a:latin typeface="Times" pitchFamily="18"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1">
                <a:latin typeface="Times" pitchFamily="18"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i="1">
                <a:latin typeface="Times"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1">
                <a:latin typeface="Times" pitchFamily="18" charset="0"/>
              </a:defRPr>
            </a:lvl1pPr>
          </a:lstStyle>
          <a:p>
            <a:pPr>
              <a:defRPr/>
            </a:pPr>
            <a:fld id="{945FB42A-7C1C-4F33-A9A9-D44B686C9F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43000" y="1066800"/>
            <a:ext cx="4572000" cy="3429000"/>
          </a:xfrm>
          <a:ln/>
        </p:spPr>
      </p:sp>
      <p:sp>
        <p:nvSpPr>
          <p:cNvPr id="66563" name="Notes Placeholder 2"/>
          <p:cNvSpPr>
            <a:spLocks noGrp="1"/>
          </p:cNvSpPr>
          <p:nvPr>
            <p:ph type="body" idx="1"/>
          </p:nvPr>
        </p:nvSpPr>
        <p:spPr>
          <a:xfrm>
            <a:off x="914400" y="4724400"/>
            <a:ext cx="5029200" cy="4114800"/>
          </a:xfrm>
          <a:noFill/>
          <a:ln/>
        </p:spPr>
        <p:txBody>
          <a:bodyPr/>
          <a:lstStyle/>
          <a:p>
            <a:r>
              <a:rPr lang="en-US" baseline="0" dirty="0" smtClean="0">
                <a:latin typeface="Times" pitchFamily="18" charset="0"/>
              </a:rPr>
              <a:t>At CIRES Outreach, we have been doing professional development for teachers about climate change since 1996.  CIRES is the oldest and largest OAR NOAA joint institute, housed at the University of Colorado, Boulder.  </a:t>
            </a:r>
          </a:p>
          <a:p>
            <a:endParaRPr lang="en-US" baseline="0" dirty="0" smtClean="0">
              <a:latin typeface="Times" pitchFamily="18" charset="0"/>
            </a:endParaRPr>
          </a:p>
          <a:p>
            <a:r>
              <a:rPr lang="en-US" baseline="0" dirty="0" smtClean="0">
                <a:latin typeface="Times" pitchFamily="18" charset="0"/>
              </a:rPr>
              <a:t> It was clear that teachers and other people who communicate about climate change need to know what the research says about best practices.</a:t>
            </a:r>
            <a:endParaRPr lang="en-US" dirty="0" smtClean="0">
              <a:latin typeface="Times" pitchFamily="18" charset="0"/>
            </a:endParaRPr>
          </a:p>
        </p:txBody>
      </p:sp>
      <p:sp>
        <p:nvSpPr>
          <p:cNvPr id="66564" name="Slide Number Placeholder 3"/>
          <p:cNvSpPr>
            <a:spLocks noGrp="1"/>
          </p:cNvSpPr>
          <p:nvPr>
            <p:ph type="sldNum" sz="quarter" idx="5"/>
          </p:nvPr>
        </p:nvSpPr>
        <p:spPr>
          <a:noFill/>
        </p:spPr>
        <p:txBody>
          <a:bodyPr/>
          <a:lstStyle/>
          <a:p>
            <a:fld id="{37C0B7DA-6C47-4CA8-A539-5E71102F3EDA}"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45FB42A-7C1C-4F33-A9A9-D44B686C9FF4}" type="slidenum">
              <a:rPr lang="en-US" smtClean="0"/>
              <a:pPr>
                <a:defRPr/>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5FB42A-7C1C-4F33-A9A9-D44B686C9FF4}" type="slidenum">
              <a:rPr lang="en-US" smtClean="0"/>
              <a:pPr>
                <a:defRPr/>
              </a:pPr>
              <a:t>29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945FB42A-7C1C-4F33-A9A9-D44B686C9FF4}" type="slidenum">
              <a:rPr lang="en-US" smtClean="0">
                <a:solidFill>
                  <a:srgbClr val="000000"/>
                </a:solidFill>
              </a:rPr>
              <a:pPr>
                <a:defRPr/>
              </a:pPr>
              <a:t>32</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latin typeface="Times" pitchFamily="18" charset="0"/>
              </a:rPr>
              <a:t>Teacher preparation for, practices in and perceptions of climate change instruction are complex.  Many factors go into good instruction including content knowledge, confidence teaching amidst controversy, access to a supportive community and access to high quality resources.  There is much to lament but also much to celebrate.</a:t>
            </a:r>
          </a:p>
        </p:txBody>
      </p:sp>
      <p:sp>
        <p:nvSpPr>
          <p:cNvPr id="57348" name="Slide Number Placeholder 3"/>
          <p:cNvSpPr>
            <a:spLocks noGrp="1"/>
          </p:cNvSpPr>
          <p:nvPr>
            <p:ph type="sldNum" sz="quarter" idx="5"/>
          </p:nvPr>
        </p:nvSpPr>
        <p:spPr>
          <a:noFill/>
        </p:spPr>
        <p:txBody>
          <a:bodyPr/>
          <a:lstStyle/>
          <a:p>
            <a:fld id="{EED7489D-C9CD-43A7-A34B-A3E10FA3B23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5FB42A-7C1C-4F33-A9A9-D44B686C9FF4}"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45FB42A-7C1C-4F33-A9A9-D44B686C9FF4}"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t>“I feel that teachers should be prepared to discuss counterarguments, but most data seems to point toward human involvement, so that should be presented first </a:t>
            </a:r>
          </a:p>
          <a:p>
            <a:r>
              <a:rPr lang="en-US" sz="1200" i="1" dirty="0" smtClean="0"/>
              <a:t>and foremost.”     </a:t>
            </a:r>
            <a:r>
              <a:rPr lang="en-US" dirty="0" smtClean="0"/>
              <a:t>Leadville, CO</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45FB42A-7C1C-4F33-A9A9-D44B686C9FF4}"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45FB42A-7C1C-4F33-A9A9-D44B686C9FF4}"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45FB42A-7C1C-4F33-A9A9-D44B686C9FF4}"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45FB42A-7C1C-4F33-A9A9-D44B686C9FF4}" type="slidenum">
              <a:rPr lang="en-US" smtClean="0"/>
              <a:pPr>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latin typeface="Times" pitchFamily="18" charset="0"/>
            </a:endParaRPr>
          </a:p>
        </p:txBody>
      </p:sp>
      <p:sp>
        <p:nvSpPr>
          <p:cNvPr id="71684" name="Slide Number Placeholder 3"/>
          <p:cNvSpPr>
            <a:spLocks noGrp="1"/>
          </p:cNvSpPr>
          <p:nvPr>
            <p:ph type="sldNum" sz="quarter" idx="5"/>
          </p:nvPr>
        </p:nvSpPr>
        <p:spPr>
          <a:noFill/>
        </p:spPr>
        <p:txBody>
          <a:bodyPr/>
          <a:lstStyle/>
          <a:p>
            <a:fld id="{4DC5BDF3-2701-4923-8416-89CC3487FB0B}" type="slidenum">
              <a:rPr lang="en-US" smtClean="0"/>
              <a:pPr/>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Susan.buhr@colorado.edu</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34DC832-E030-42B1-920B-2822D3C97CA9}" type="slidenum">
              <a:rPr lang="en-US" smtClean="0"/>
              <a:pPr>
                <a:defRPr/>
              </a:pPr>
              <a:t>‹#›</a:t>
            </a:fld>
            <a:endParaRPr lang="en-US"/>
          </a:p>
        </p:txBody>
      </p:sp>
      <p:pic>
        <p:nvPicPr>
          <p:cNvPr id="13" name="Picture 24" descr="Ama Dablam_Silhouet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0000"/>
              </a:buClr>
              <a:buSzPct val="120000"/>
              <a:buFont typeface="Arial" pitchFamily="34" charset="0"/>
              <a:buChar char="•"/>
              <a:defRPr/>
            </a:lvl1pPr>
            <a:lvl2pPr>
              <a:buClr>
                <a:srgbClr val="000000"/>
              </a:buClr>
              <a:buSzPct val="120000"/>
              <a:buFont typeface="Arial" pitchFamily="34" charset="0"/>
              <a:buChar char="•"/>
              <a:defRPr/>
            </a:lvl2pPr>
            <a:lvl3pPr>
              <a:buClr>
                <a:srgbClr val="000000"/>
              </a:buClr>
              <a:buSzPct val="120000"/>
              <a:buFont typeface="Arial" pitchFamily="34" charset="0"/>
              <a:buChar char="•"/>
              <a:defRPr/>
            </a:lvl3pPr>
            <a:lvl4pPr>
              <a:buClr>
                <a:srgbClr val="000000"/>
              </a:buClr>
              <a:buSzPct val="120000"/>
              <a:buFont typeface="Arial" pitchFamily="34" charset="0"/>
              <a:buChar char="•"/>
              <a:defRPr/>
            </a:lvl4pPr>
            <a:lvl5pPr>
              <a:buClr>
                <a:srgbClr val="000000"/>
              </a:buClr>
              <a:buSzPct val="120000"/>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0" y="6248400"/>
            <a:ext cx="6730753" cy="524669"/>
          </a:xfrm>
        </p:spPr>
        <p:txBody>
          <a:bodyPr/>
          <a:lstStyle>
            <a:lvl1pPr algn="l">
              <a:defRPr sz="1050"/>
            </a:lvl1pPr>
            <a:extLst/>
          </a:lstStyle>
          <a:p>
            <a:pPr>
              <a:defRPr/>
            </a:pPr>
            <a:r>
              <a:rPr lang="en-US" smtClean="0"/>
              <a:t>Susan.buhr@colorado.edu</a:t>
            </a:r>
            <a:endParaRPr lang="en-US" dirty="0"/>
          </a:p>
        </p:txBody>
      </p:sp>
      <p:sp>
        <p:nvSpPr>
          <p:cNvPr id="6" name="Slide Number Placeholder 5"/>
          <p:cNvSpPr>
            <a:spLocks noGrp="1"/>
          </p:cNvSpPr>
          <p:nvPr>
            <p:ph type="sldNum" sz="quarter" idx="12"/>
          </p:nvPr>
        </p:nvSpPr>
        <p:spPr/>
        <p:txBody>
          <a:bodyPr/>
          <a:lstStyle>
            <a:extLst/>
          </a:lstStyle>
          <a:p>
            <a:pPr>
              <a:defRPr/>
            </a:pPr>
            <a:fld id="{7E6BF97B-69E0-429A-A351-9ABB5F7B0E0A}"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buClr>
                <a:schemeClr val="bg1"/>
              </a:buClr>
              <a:buSzPct val="111000"/>
              <a:buFont typeface="Arial" pitchFamily="34" charset="0"/>
              <a:buChar char="•"/>
              <a:defRPr sz="2800">
                <a:solidFill>
                  <a:srgbClr val="000000"/>
                </a:solidFill>
              </a:defRPr>
            </a:lvl1pPr>
            <a:lvl2pPr>
              <a:buClr>
                <a:schemeClr val="bg1"/>
              </a:buClr>
              <a:buSzPct val="111000"/>
              <a:buFont typeface="Arial" pitchFamily="34" charset="0"/>
              <a:buChar char="•"/>
              <a:defRPr sz="2400">
                <a:solidFill>
                  <a:srgbClr val="000000"/>
                </a:solidFill>
              </a:defRPr>
            </a:lvl2pPr>
            <a:lvl3pPr>
              <a:buClr>
                <a:schemeClr val="bg1"/>
              </a:buClr>
              <a:buSzPct val="111000"/>
              <a:buFont typeface="Arial" pitchFamily="34" charset="0"/>
              <a:buChar char="•"/>
              <a:defRPr sz="2000">
                <a:solidFill>
                  <a:srgbClr val="000000"/>
                </a:solidFill>
              </a:defRPr>
            </a:lvl3pPr>
            <a:lvl4pPr>
              <a:buClr>
                <a:schemeClr val="bg1"/>
              </a:buClr>
              <a:buSzPct val="111000"/>
              <a:buFont typeface="Arial" pitchFamily="34" charset="0"/>
              <a:buChar char="•"/>
              <a:defRPr sz="1800">
                <a:solidFill>
                  <a:srgbClr val="000000"/>
                </a:solidFill>
              </a:defRPr>
            </a:lvl4pPr>
            <a:lvl5pPr>
              <a:buClr>
                <a:schemeClr val="bg1"/>
              </a:buClr>
              <a:buSzPct val="111000"/>
              <a:buFont typeface="Arial" pitchFamily="34" charset="0"/>
              <a:buChar char="•"/>
              <a:defRPr sz="1800">
                <a:solidFill>
                  <a:srgbClr val="000000"/>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buClr>
                <a:srgbClr val="000000"/>
              </a:buClr>
              <a:buSzPct val="116000"/>
              <a:buFont typeface="Arial" pitchFamily="34" charset="0"/>
              <a:buChar char="•"/>
              <a:defRPr sz="2800">
                <a:solidFill>
                  <a:srgbClr val="000000"/>
                </a:solidFill>
              </a:defRPr>
            </a:lvl1pPr>
            <a:lvl2pPr>
              <a:buClr>
                <a:srgbClr val="000000"/>
              </a:buClr>
              <a:buSzPct val="116000"/>
              <a:buFont typeface="Arial" pitchFamily="34" charset="0"/>
              <a:buChar char="•"/>
              <a:defRPr sz="2400">
                <a:solidFill>
                  <a:srgbClr val="000000"/>
                </a:solidFill>
              </a:defRPr>
            </a:lvl2pPr>
            <a:lvl3pPr>
              <a:buClr>
                <a:srgbClr val="000000"/>
              </a:buClr>
              <a:buSzPct val="116000"/>
              <a:buFont typeface="Arial" pitchFamily="34" charset="0"/>
              <a:buChar char="•"/>
              <a:defRPr sz="2000">
                <a:solidFill>
                  <a:srgbClr val="000000"/>
                </a:solidFill>
              </a:defRPr>
            </a:lvl3pPr>
            <a:lvl4pPr>
              <a:buClr>
                <a:srgbClr val="000000"/>
              </a:buClr>
              <a:buSzPct val="116000"/>
              <a:buFont typeface="Arial" pitchFamily="34" charset="0"/>
              <a:buChar char="•"/>
              <a:defRPr sz="1800">
                <a:solidFill>
                  <a:srgbClr val="000000"/>
                </a:solidFill>
              </a:defRPr>
            </a:lvl4pPr>
            <a:lvl5pPr>
              <a:buClr>
                <a:srgbClr val="000000"/>
              </a:buClr>
              <a:buSzPct val="116000"/>
              <a:buFont typeface="Arial" pitchFamily="34" charset="0"/>
              <a:buChar char="•"/>
              <a:defRPr sz="1800">
                <a:solidFill>
                  <a:srgbClr val="000000"/>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r>
              <a:rPr lang="en-US" smtClean="0"/>
              <a:t>Susan.buhr@colorado.edu</a:t>
            </a:r>
            <a:endParaRPr lang="en-US"/>
          </a:p>
        </p:txBody>
      </p:sp>
      <p:sp>
        <p:nvSpPr>
          <p:cNvPr id="7" name="Slide Number Placeholder 6"/>
          <p:cNvSpPr>
            <a:spLocks noGrp="1"/>
          </p:cNvSpPr>
          <p:nvPr>
            <p:ph type="sldNum" sz="quarter" idx="12"/>
          </p:nvPr>
        </p:nvSpPr>
        <p:spPr/>
        <p:txBody>
          <a:bodyPr/>
          <a:lstStyle>
            <a:extLst/>
          </a:lstStyle>
          <a:p>
            <a:pPr>
              <a:defRPr/>
            </a:pPr>
            <a:fld id="{5772E8BF-346D-4874-B606-12430800778A}" type="slidenum">
              <a:rPr lang="en-US" smtClean="0"/>
              <a:pPr>
                <a:defRPr/>
              </a:pPr>
              <a:t>‹#›</a:t>
            </a:fld>
            <a:endParaRPr lang="en-US"/>
          </a:p>
        </p:txBody>
      </p:sp>
      <p:sp>
        <p:nvSpPr>
          <p:cNvPr id="8" name="Title 7"/>
          <p:cNvSpPr>
            <a:spLocks noGrp="1"/>
          </p:cNvSpPr>
          <p:nvPr>
            <p:ph type="title"/>
          </p:nvPr>
        </p:nvSpPr>
        <p:spPr/>
        <p:txBody>
          <a:bodyPr rtlCol="0"/>
          <a:lstStyle>
            <a:lvl1pPr>
              <a:defRPr>
                <a:solidFill>
                  <a:srgbClr val="000000"/>
                </a:solidFill>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r>
              <a:rPr lang="en-US" smtClean="0"/>
              <a:t>Susan.buhr@colorado.edu</a:t>
            </a:r>
            <a:endParaRPr lang="en-US"/>
          </a:p>
        </p:txBody>
      </p:sp>
      <p:sp>
        <p:nvSpPr>
          <p:cNvPr id="4" name="Slide Number Placeholder 3"/>
          <p:cNvSpPr>
            <a:spLocks noGrp="1"/>
          </p:cNvSpPr>
          <p:nvPr>
            <p:ph type="sldNum" sz="quarter" idx="12"/>
          </p:nvPr>
        </p:nvSpPr>
        <p:spPr/>
        <p:txBody>
          <a:bodyPr/>
          <a:lstStyle>
            <a:extLst/>
          </a:lstStyle>
          <a:p>
            <a:pPr>
              <a:defRPr/>
            </a:pPr>
            <a:fld id="{73A9F7F2-CF94-43B6-979A-154FCECB1D2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r>
              <a:rPr lang="en-US" smtClean="0"/>
              <a:t>Susan.buhr@colorado.edu</a:t>
            </a:r>
            <a:endParaRPr lang="en-US"/>
          </a:p>
        </p:txBody>
      </p:sp>
      <p:sp>
        <p:nvSpPr>
          <p:cNvPr id="6" name="Slide Number Placeholder 5"/>
          <p:cNvSpPr>
            <a:spLocks noGrp="1"/>
          </p:cNvSpPr>
          <p:nvPr>
            <p:ph type="sldNum" sz="quarter" idx="12"/>
          </p:nvPr>
        </p:nvSpPr>
        <p:spPr/>
        <p:txBody>
          <a:bodyPr/>
          <a:lstStyle>
            <a:extLst/>
          </a:lstStyle>
          <a:p>
            <a:pPr>
              <a:defRPr/>
            </a:pPr>
            <a:fld id="{EFC8C0EB-1275-452A-B2C7-583D634FF62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0000"/>
              </a:buClr>
              <a:buSzPct val="120000"/>
              <a:buFont typeface="Arial" pitchFamily="34" charset="0"/>
              <a:buChar char="•"/>
              <a:defRPr/>
            </a:lvl1pPr>
            <a:lvl2pPr>
              <a:buClr>
                <a:srgbClr val="000000"/>
              </a:buClr>
              <a:buSzPct val="120000"/>
              <a:buFont typeface="Arial" pitchFamily="34" charset="0"/>
              <a:buChar char="•"/>
              <a:defRPr/>
            </a:lvl2pPr>
            <a:lvl3pPr>
              <a:buClr>
                <a:srgbClr val="000000"/>
              </a:buClr>
              <a:buSzPct val="120000"/>
              <a:buFont typeface="Arial" pitchFamily="34" charset="0"/>
              <a:buChar char="•"/>
              <a:defRPr/>
            </a:lvl3pPr>
            <a:lvl4pPr>
              <a:buClr>
                <a:srgbClr val="000000"/>
              </a:buClr>
              <a:buSzPct val="120000"/>
              <a:buFont typeface="Arial" pitchFamily="34" charset="0"/>
              <a:buChar char="•"/>
              <a:defRPr/>
            </a:lvl4pPr>
            <a:lvl5pPr>
              <a:buClr>
                <a:srgbClr val="000000"/>
              </a:buClr>
              <a:buSzPct val="120000"/>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p:txBody>
          <a:bodyPr/>
          <a:lstStyle>
            <a:extLst/>
          </a:lstStyle>
          <a:p>
            <a:pPr>
              <a:defRPr/>
            </a:pPr>
            <a:r>
              <a:rPr lang="en-US" smtClean="0">
                <a:solidFill>
                  <a:prstClr val="black"/>
                </a:solidFill>
              </a:rPr>
              <a:t>Susan.buhr@colorado.edu</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7E6BF97B-69E0-429A-A351-9ABB5F7B0E0A}" type="slidenum">
              <a:rPr lang="en-US" smtClean="0">
                <a:solidFill>
                  <a:prstClr val="black"/>
                </a:solidFill>
              </a:rPr>
              <a:pPr>
                <a:def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buClr>
                <a:schemeClr val="bg1"/>
              </a:buClr>
              <a:buSzPct val="111000"/>
              <a:buFont typeface="Arial" pitchFamily="34" charset="0"/>
              <a:buChar char="•"/>
              <a:defRPr sz="2800">
                <a:solidFill>
                  <a:srgbClr val="000000"/>
                </a:solidFill>
              </a:defRPr>
            </a:lvl1pPr>
            <a:lvl2pPr>
              <a:buClr>
                <a:schemeClr val="bg1"/>
              </a:buClr>
              <a:buSzPct val="111000"/>
              <a:buFont typeface="Arial" pitchFamily="34" charset="0"/>
              <a:buChar char="•"/>
              <a:defRPr sz="2400">
                <a:solidFill>
                  <a:srgbClr val="000000"/>
                </a:solidFill>
              </a:defRPr>
            </a:lvl2pPr>
            <a:lvl3pPr>
              <a:buClr>
                <a:schemeClr val="bg1"/>
              </a:buClr>
              <a:buSzPct val="111000"/>
              <a:buFont typeface="Arial" pitchFamily="34" charset="0"/>
              <a:buChar char="•"/>
              <a:defRPr sz="2000">
                <a:solidFill>
                  <a:srgbClr val="000000"/>
                </a:solidFill>
              </a:defRPr>
            </a:lvl3pPr>
            <a:lvl4pPr>
              <a:buClr>
                <a:schemeClr val="bg1"/>
              </a:buClr>
              <a:buSzPct val="111000"/>
              <a:buFont typeface="Arial" pitchFamily="34" charset="0"/>
              <a:buChar char="•"/>
              <a:defRPr sz="1800">
                <a:solidFill>
                  <a:srgbClr val="000000"/>
                </a:solidFill>
              </a:defRPr>
            </a:lvl4pPr>
            <a:lvl5pPr>
              <a:buClr>
                <a:schemeClr val="bg1"/>
              </a:buClr>
              <a:buSzPct val="111000"/>
              <a:buFont typeface="Arial" pitchFamily="34" charset="0"/>
              <a:buChar char="•"/>
              <a:defRPr sz="1800">
                <a:solidFill>
                  <a:srgbClr val="000000"/>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buClr>
                <a:srgbClr val="000000"/>
              </a:buClr>
              <a:buSzPct val="116000"/>
              <a:buFont typeface="Arial" pitchFamily="34" charset="0"/>
              <a:buChar char="•"/>
              <a:defRPr sz="2800">
                <a:solidFill>
                  <a:srgbClr val="000000"/>
                </a:solidFill>
              </a:defRPr>
            </a:lvl1pPr>
            <a:lvl2pPr>
              <a:buClr>
                <a:srgbClr val="000000"/>
              </a:buClr>
              <a:buSzPct val="116000"/>
              <a:buFont typeface="Arial" pitchFamily="34" charset="0"/>
              <a:buChar char="•"/>
              <a:defRPr sz="2400">
                <a:solidFill>
                  <a:srgbClr val="000000"/>
                </a:solidFill>
              </a:defRPr>
            </a:lvl2pPr>
            <a:lvl3pPr>
              <a:buClr>
                <a:srgbClr val="000000"/>
              </a:buClr>
              <a:buSzPct val="116000"/>
              <a:buFont typeface="Arial" pitchFamily="34" charset="0"/>
              <a:buChar char="•"/>
              <a:defRPr sz="2000">
                <a:solidFill>
                  <a:srgbClr val="000000"/>
                </a:solidFill>
              </a:defRPr>
            </a:lvl3pPr>
            <a:lvl4pPr>
              <a:buClr>
                <a:srgbClr val="000000"/>
              </a:buClr>
              <a:buSzPct val="116000"/>
              <a:buFont typeface="Arial" pitchFamily="34" charset="0"/>
              <a:buChar char="•"/>
              <a:defRPr sz="1800">
                <a:solidFill>
                  <a:srgbClr val="000000"/>
                </a:solidFill>
              </a:defRPr>
            </a:lvl4pPr>
            <a:lvl5pPr>
              <a:buClr>
                <a:srgbClr val="000000"/>
              </a:buClr>
              <a:buSzPct val="116000"/>
              <a:buFont typeface="Arial" pitchFamily="34" charset="0"/>
              <a:buChar char="•"/>
              <a:defRPr sz="1800">
                <a:solidFill>
                  <a:srgbClr val="000000"/>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extLst/>
          </a:lstStyle>
          <a:p>
            <a:pPr>
              <a:defRPr/>
            </a:pPr>
            <a:r>
              <a:rPr lang="en-US" smtClean="0">
                <a:solidFill>
                  <a:prstClr val="white"/>
                </a:solidFill>
              </a:rPr>
              <a:t>Susan.buhr@colorado.edu</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pPr>
              <a:defRPr/>
            </a:pPr>
            <a:fld id="{5772E8BF-346D-4874-B606-12430800778A}" type="slidenum">
              <a:rPr lang="en-US" smtClean="0">
                <a:solidFill>
                  <a:prstClr val="white"/>
                </a:solidFill>
              </a:rPr>
              <a:pPr>
                <a:defRPr/>
              </a:pPr>
              <a:t>‹#›</a:t>
            </a:fld>
            <a:endParaRPr lang="en-US">
              <a:solidFill>
                <a:prstClr val="white"/>
              </a:solidFill>
            </a:endParaRPr>
          </a:p>
        </p:txBody>
      </p:sp>
      <p:sp>
        <p:nvSpPr>
          <p:cNvPr id="8" name="Title 7"/>
          <p:cNvSpPr>
            <a:spLocks noGrp="1"/>
          </p:cNvSpPr>
          <p:nvPr>
            <p:ph type="title"/>
          </p:nvPr>
        </p:nvSpPr>
        <p:spPr/>
        <p:txBody>
          <a:bodyPr rtlCol="0"/>
          <a:lstStyle>
            <a:lvl1pPr>
              <a:defRPr>
                <a:solidFill>
                  <a:srgbClr val="000000"/>
                </a:solidFill>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0000"/>
              </a:buClr>
              <a:buSzPct val="120000"/>
              <a:buFont typeface="Arial" pitchFamily="34" charset="0"/>
              <a:buChar char="•"/>
              <a:defRPr/>
            </a:lvl1pPr>
            <a:lvl2pPr>
              <a:buClr>
                <a:srgbClr val="000000"/>
              </a:buClr>
              <a:buSzPct val="120000"/>
              <a:buFont typeface="Arial" pitchFamily="34" charset="0"/>
              <a:buChar char="•"/>
              <a:defRPr/>
            </a:lvl2pPr>
            <a:lvl3pPr>
              <a:buClr>
                <a:srgbClr val="000000"/>
              </a:buClr>
              <a:buSzPct val="120000"/>
              <a:buFont typeface="Arial" pitchFamily="34" charset="0"/>
              <a:buChar char="•"/>
              <a:defRPr/>
            </a:lvl3pPr>
            <a:lvl4pPr>
              <a:buClr>
                <a:srgbClr val="000000"/>
              </a:buClr>
              <a:buSzPct val="120000"/>
              <a:buFont typeface="Arial" pitchFamily="34" charset="0"/>
              <a:buChar char="•"/>
              <a:defRPr/>
            </a:lvl4pPr>
            <a:lvl5pPr>
              <a:buClr>
                <a:srgbClr val="000000"/>
              </a:buClr>
              <a:buSzPct val="120000"/>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p:txBody>
          <a:bodyPr/>
          <a:lstStyle>
            <a:extLst/>
          </a:lstStyle>
          <a:p>
            <a:pPr>
              <a:defRPr/>
            </a:pPr>
            <a:r>
              <a:rPr lang="en-US" smtClean="0">
                <a:solidFill>
                  <a:prstClr val="black"/>
                </a:solidFill>
              </a:rPr>
              <a:t>Susan.buhr@colorado.edu</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7E6BF97B-69E0-429A-A351-9ABB5F7B0E0A}" type="slidenum">
              <a:rPr lang="en-US" smtClean="0">
                <a:solidFill>
                  <a:prstClr val="black"/>
                </a:solidFill>
              </a:rPr>
              <a:pPr>
                <a:def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t="-3000" b="-3000"/>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152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Susan.buhr@colorado.edu</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59D6EF4-3D90-4CFC-93C2-A1A9E72691E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80" r:id="rId3"/>
    <p:sldLayoutId id="2147484183" r:id="rId4"/>
    <p:sldLayoutId id="2147484186" r:id="rId5"/>
  </p:sldLayoutIdLst>
  <p:hf hdr="0" dt="0"/>
  <p:txStyles>
    <p:titleStyle>
      <a:lvl1pPr algn="ctr"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Calibri" pitchFamily="34" charset="0"/>
          <a:ea typeface="+mj-ea"/>
          <a:cs typeface="+mj-cs"/>
        </a:defRPr>
      </a:lvl1pPr>
      <a:extLst/>
    </p:titleStyle>
    <p:bodyStyle>
      <a:lvl1pPr marL="365760" indent="-256032" algn="l" rtl="0" eaLnBrk="1" latinLnBrk="0" hangingPunct="1">
        <a:spcBef>
          <a:spcPts val="400"/>
        </a:spcBef>
        <a:spcAft>
          <a:spcPts val="0"/>
        </a:spcAft>
        <a:buClrTx/>
        <a:buSzPct val="120000"/>
        <a:buFont typeface="Arial" pitchFamily="34" charset="0"/>
        <a:buChar char="•"/>
        <a:defRPr kumimoji="0" sz="2700" kern="1200">
          <a:solidFill>
            <a:schemeClr val="tx1"/>
          </a:solidFill>
          <a:latin typeface="+mn-lt"/>
          <a:ea typeface="+mn-ea"/>
          <a:cs typeface="+mn-cs"/>
        </a:defRPr>
      </a:lvl1pPr>
      <a:lvl2pPr marL="621792" indent="-228600" algn="l" rtl="0" eaLnBrk="1" latinLnBrk="0" hangingPunct="1">
        <a:spcBef>
          <a:spcPts val="324"/>
        </a:spcBef>
        <a:buClrTx/>
        <a:buSzPct val="120000"/>
        <a:buFont typeface="Arial"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Tx/>
        <a:buSzPct val="120000"/>
        <a:buFont typeface="Arial" pitchFamily="34" charset="0"/>
        <a:buChar char="•"/>
        <a:defRPr kumimoji="0" sz="2100" kern="1200">
          <a:solidFill>
            <a:schemeClr val="tx1"/>
          </a:solidFill>
          <a:latin typeface="+mn-lt"/>
          <a:ea typeface="+mn-ea"/>
          <a:cs typeface="+mn-cs"/>
        </a:defRPr>
      </a:lvl3pPr>
      <a:lvl4pPr marL="1143000" indent="-228600" algn="l" rtl="0" eaLnBrk="1" latinLnBrk="0" hangingPunct="1">
        <a:spcBef>
          <a:spcPts val="350"/>
        </a:spcBef>
        <a:buClrTx/>
        <a:buSzPct val="120000"/>
        <a:buFont typeface="Arial"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Tx/>
        <a:buSzPct val="120000"/>
        <a:buFont typeface="Arial"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152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solidFill>
                  <a:prstClr val="black"/>
                </a:solidFill>
              </a:rPr>
              <a:t>Susan.buhr@colorado.edu</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59D6EF4-3D90-4CFC-93C2-A1A9E72691E3}" type="slidenum">
              <a:rPr lang="en-US" smtClean="0">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204" r:id="rId1"/>
  </p:sldLayoutIdLst>
  <p:hf hdr="0" dt="0"/>
  <p:txStyles>
    <p:titleStyle>
      <a:lvl1pPr algn="ctr"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Calibri" pitchFamily="34" charset="0"/>
          <a:ea typeface="+mj-ea"/>
          <a:cs typeface="+mj-cs"/>
        </a:defRPr>
      </a:lvl1pPr>
      <a:extLst/>
    </p:titleStyle>
    <p:bodyStyle>
      <a:lvl1pPr marL="365760" indent="-256032" algn="l" rtl="0" eaLnBrk="1" latinLnBrk="0" hangingPunct="1">
        <a:spcBef>
          <a:spcPts val="400"/>
        </a:spcBef>
        <a:spcAft>
          <a:spcPts val="0"/>
        </a:spcAft>
        <a:buClrTx/>
        <a:buSzPct val="120000"/>
        <a:buFont typeface="Arial" pitchFamily="34" charset="0"/>
        <a:buChar char="•"/>
        <a:defRPr kumimoji="0" sz="2700" kern="1200">
          <a:solidFill>
            <a:schemeClr val="tx1"/>
          </a:solidFill>
          <a:latin typeface="+mn-lt"/>
          <a:ea typeface="+mn-ea"/>
          <a:cs typeface="+mn-cs"/>
        </a:defRPr>
      </a:lvl1pPr>
      <a:lvl2pPr marL="621792" indent="-228600" algn="l" rtl="0" eaLnBrk="1" latinLnBrk="0" hangingPunct="1">
        <a:spcBef>
          <a:spcPts val="324"/>
        </a:spcBef>
        <a:buClrTx/>
        <a:buSzPct val="120000"/>
        <a:buFont typeface="Arial"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Tx/>
        <a:buSzPct val="120000"/>
        <a:buFont typeface="Arial" pitchFamily="34" charset="0"/>
        <a:buChar char="•"/>
        <a:defRPr kumimoji="0" sz="2100" kern="1200">
          <a:solidFill>
            <a:schemeClr val="tx1"/>
          </a:solidFill>
          <a:latin typeface="+mn-lt"/>
          <a:ea typeface="+mn-ea"/>
          <a:cs typeface="+mn-cs"/>
        </a:defRPr>
      </a:lvl3pPr>
      <a:lvl4pPr marL="1143000" indent="-228600" algn="l" rtl="0" eaLnBrk="1" latinLnBrk="0" hangingPunct="1">
        <a:spcBef>
          <a:spcPts val="350"/>
        </a:spcBef>
        <a:buClrTx/>
        <a:buSzPct val="120000"/>
        <a:buFont typeface="Arial"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Tx/>
        <a:buSzPct val="120000"/>
        <a:buFont typeface="Arial"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152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solidFill>
                  <a:prstClr val="black"/>
                </a:solidFill>
              </a:rPr>
              <a:t>Susan.buhr@colorado.edu</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59D6EF4-3D90-4CFC-93C2-A1A9E72691E3}" type="slidenum">
              <a:rPr lang="en-US" smtClean="0">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206" r:id="rId1"/>
  </p:sldLayoutIdLst>
  <p:hf hdr="0" dt="0"/>
  <p:txStyles>
    <p:titleStyle>
      <a:lvl1pPr algn="ctr"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Calibri" pitchFamily="34" charset="0"/>
          <a:ea typeface="+mj-ea"/>
          <a:cs typeface="+mj-cs"/>
        </a:defRPr>
      </a:lvl1pPr>
      <a:extLst/>
    </p:titleStyle>
    <p:bodyStyle>
      <a:lvl1pPr marL="365760" indent="-256032" algn="l" rtl="0" eaLnBrk="1" latinLnBrk="0" hangingPunct="1">
        <a:spcBef>
          <a:spcPts val="400"/>
        </a:spcBef>
        <a:spcAft>
          <a:spcPts val="0"/>
        </a:spcAft>
        <a:buClrTx/>
        <a:buSzPct val="120000"/>
        <a:buFont typeface="Arial" pitchFamily="34" charset="0"/>
        <a:buChar char="•"/>
        <a:defRPr kumimoji="0" sz="2700" kern="1200">
          <a:solidFill>
            <a:schemeClr val="tx1"/>
          </a:solidFill>
          <a:latin typeface="+mn-lt"/>
          <a:ea typeface="+mn-ea"/>
          <a:cs typeface="+mn-cs"/>
        </a:defRPr>
      </a:lvl1pPr>
      <a:lvl2pPr marL="621792" indent="-228600" algn="l" rtl="0" eaLnBrk="1" latinLnBrk="0" hangingPunct="1">
        <a:spcBef>
          <a:spcPts val="324"/>
        </a:spcBef>
        <a:buClrTx/>
        <a:buSzPct val="120000"/>
        <a:buFont typeface="Arial"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Tx/>
        <a:buSzPct val="120000"/>
        <a:buFont typeface="Arial" pitchFamily="34" charset="0"/>
        <a:buChar char="•"/>
        <a:defRPr kumimoji="0" sz="2100" kern="1200">
          <a:solidFill>
            <a:schemeClr val="tx1"/>
          </a:solidFill>
          <a:latin typeface="+mn-lt"/>
          <a:ea typeface="+mn-ea"/>
          <a:cs typeface="+mn-cs"/>
        </a:defRPr>
      </a:lvl3pPr>
      <a:lvl4pPr marL="1143000" indent="-228600" algn="l" rtl="0" eaLnBrk="1" latinLnBrk="0" hangingPunct="1">
        <a:spcBef>
          <a:spcPts val="350"/>
        </a:spcBef>
        <a:buClrTx/>
        <a:buSzPct val="120000"/>
        <a:buFont typeface="Arial"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Tx/>
        <a:buSzPct val="120000"/>
        <a:buFont typeface="Arial"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152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solidFill>
                  <a:prstClr val="black"/>
                </a:solidFill>
              </a:rPr>
              <a:t>Susan.buhr@colorado.edu</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59D6EF4-3D90-4CFC-93C2-A1A9E72691E3}" type="slidenum">
              <a:rPr lang="en-US" smtClean="0">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208" r:id="rId1"/>
  </p:sldLayoutIdLst>
  <p:hf hdr="0" dt="0"/>
  <p:txStyles>
    <p:titleStyle>
      <a:lvl1pPr algn="ctr"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Calibri" pitchFamily="34" charset="0"/>
          <a:ea typeface="+mj-ea"/>
          <a:cs typeface="+mj-cs"/>
        </a:defRPr>
      </a:lvl1pPr>
      <a:extLst/>
    </p:titleStyle>
    <p:bodyStyle>
      <a:lvl1pPr marL="365760" indent="-256032" algn="l" rtl="0" eaLnBrk="1" latinLnBrk="0" hangingPunct="1">
        <a:spcBef>
          <a:spcPts val="400"/>
        </a:spcBef>
        <a:spcAft>
          <a:spcPts val="0"/>
        </a:spcAft>
        <a:buClrTx/>
        <a:buSzPct val="120000"/>
        <a:buFont typeface="Arial" pitchFamily="34" charset="0"/>
        <a:buChar char="•"/>
        <a:defRPr kumimoji="0" sz="2700" kern="1200">
          <a:solidFill>
            <a:schemeClr val="tx1"/>
          </a:solidFill>
          <a:latin typeface="+mn-lt"/>
          <a:ea typeface="+mn-ea"/>
          <a:cs typeface="+mn-cs"/>
        </a:defRPr>
      </a:lvl1pPr>
      <a:lvl2pPr marL="621792" indent="-228600" algn="l" rtl="0" eaLnBrk="1" latinLnBrk="0" hangingPunct="1">
        <a:spcBef>
          <a:spcPts val="324"/>
        </a:spcBef>
        <a:buClrTx/>
        <a:buSzPct val="120000"/>
        <a:buFont typeface="Arial"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Tx/>
        <a:buSzPct val="120000"/>
        <a:buFont typeface="Arial" pitchFamily="34" charset="0"/>
        <a:buChar char="•"/>
        <a:defRPr kumimoji="0" sz="2100" kern="1200">
          <a:solidFill>
            <a:schemeClr val="tx1"/>
          </a:solidFill>
          <a:latin typeface="+mn-lt"/>
          <a:ea typeface="+mn-ea"/>
          <a:cs typeface="+mn-cs"/>
        </a:defRPr>
      </a:lvl3pPr>
      <a:lvl4pPr marL="1143000" indent="-228600" algn="l" rtl="0" eaLnBrk="1" latinLnBrk="0" hangingPunct="1">
        <a:spcBef>
          <a:spcPts val="350"/>
        </a:spcBef>
        <a:buClrTx/>
        <a:buSzPct val="120000"/>
        <a:buFont typeface="Arial"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Tx/>
        <a:buSzPct val="120000"/>
        <a:buFont typeface="Arial"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leanet.org/clean/community/webinars/inde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153400" cy="1920875"/>
          </a:xfrm>
        </p:spPr>
        <p:txBody>
          <a:bodyPr>
            <a:noAutofit/>
          </a:bodyPr>
          <a:lstStyle/>
          <a:p>
            <a:pPr eaLnBrk="1" hangingPunct="1">
              <a:defRPr/>
            </a:pPr>
            <a:r>
              <a:rPr lang="en-US" sz="5000" dirty="0" smtClean="0">
                <a:solidFill>
                  <a:srgbClr val="000000"/>
                </a:solidFill>
                <a:cs typeface="Arial" pitchFamily="34" charset="0"/>
              </a:rPr>
              <a:t>Navigating Climate Change in the Classroom:  Teacher preparation, practices and perceptions</a:t>
            </a:r>
          </a:p>
        </p:txBody>
      </p:sp>
      <p:sp>
        <p:nvSpPr>
          <p:cNvPr id="3" name="Content Placeholder 2"/>
          <p:cNvSpPr>
            <a:spLocks noGrp="1"/>
          </p:cNvSpPr>
          <p:nvPr>
            <p:ph type="subTitle" idx="1"/>
          </p:nvPr>
        </p:nvSpPr>
        <p:spPr>
          <a:xfrm>
            <a:off x="1371600" y="3505200"/>
            <a:ext cx="6477000" cy="2286000"/>
          </a:xfrm>
          <a:noFill/>
        </p:spPr>
        <p:txBody>
          <a:bodyPr>
            <a:normAutofit/>
          </a:bodyPr>
          <a:lstStyle/>
          <a:p>
            <a:pPr eaLnBrk="1" hangingPunct="1">
              <a:defRPr/>
            </a:pPr>
            <a:r>
              <a:rPr lang="en-US" sz="2800" b="1" dirty="0" smtClean="0">
                <a:solidFill>
                  <a:srgbClr val="000000"/>
                </a:solidFill>
                <a:latin typeface="Calibri" pitchFamily="34" charset="0"/>
                <a:cs typeface="Arial" pitchFamily="34" charset="0"/>
              </a:rPr>
              <a:t>Susan Buhr</a:t>
            </a:r>
            <a:endParaRPr lang="en-US" sz="2800" b="1" baseline="30000" dirty="0" smtClean="0">
              <a:solidFill>
                <a:srgbClr val="000000"/>
              </a:solidFill>
              <a:latin typeface="Calibri" pitchFamily="34" charset="0"/>
              <a:cs typeface="Arial" pitchFamily="34" charset="0"/>
            </a:endParaRPr>
          </a:p>
          <a:p>
            <a:pPr eaLnBrk="1" hangingPunct="1">
              <a:defRPr/>
            </a:pPr>
            <a:r>
              <a:rPr lang="en-US" sz="2800" b="1" dirty="0" smtClean="0">
                <a:solidFill>
                  <a:srgbClr val="000000"/>
                </a:solidFill>
                <a:latin typeface="Calibri" pitchFamily="34" charset="0"/>
                <a:cs typeface="Arial" pitchFamily="34" charset="0"/>
              </a:rPr>
              <a:t>Director, CIRES Education and Outreach</a:t>
            </a:r>
          </a:p>
          <a:p>
            <a:pPr eaLnBrk="1" hangingPunct="1">
              <a:defRPr/>
            </a:pPr>
            <a:r>
              <a:rPr lang="en-US" sz="2800" b="1" dirty="0" smtClean="0">
                <a:solidFill>
                  <a:srgbClr val="000000"/>
                </a:solidFill>
                <a:latin typeface="Calibri" pitchFamily="34" charset="0"/>
                <a:cs typeface="Arial" pitchFamily="34" charset="0"/>
              </a:rPr>
              <a:t>University of Colorado, </a:t>
            </a:r>
            <a:r>
              <a:rPr lang="en-US" sz="2800" b="1" dirty="0" smtClean="0">
                <a:solidFill>
                  <a:srgbClr val="000000"/>
                </a:solidFill>
                <a:latin typeface="Calibri" pitchFamily="34" charset="0"/>
                <a:cs typeface="Arial" pitchFamily="34" charset="0"/>
              </a:rPr>
              <a:t>Boulder</a:t>
            </a:r>
          </a:p>
          <a:p>
            <a:pPr eaLnBrk="1" hangingPunct="1">
              <a:defRPr/>
            </a:pPr>
            <a:endParaRPr lang="en-US" sz="2400" b="1" dirty="0" smtClean="0">
              <a:latin typeface="Arial" pitchFamily="34" charset="0"/>
              <a:cs typeface="Arial" pitchFamily="34" charset="0"/>
            </a:endParaRPr>
          </a:p>
          <a:p>
            <a:pPr eaLnBrk="1" hangingPunct="1">
              <a:defRPr/>
            </a:pPr>
            <a:endParaRPr lang="en-US" sz="2400" b="1" dirty="0" smtClean="0">
              <a:latin typeface="Arial" pitchFamily="34" charset="0"/>
              <a:cs typeface="Arial" pitchFamily="34" charset="0"/>
            </a:endParaRPr>
          </a:p>
          <a:p>
            <a:pPr eaLnBrk="1" hangingPunct="1">
              <a:defRPr/>
            </a:pP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34DC832-E030-42B1-920B-2822D3C97CA9}"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PD shifts knowledge</a:t>
            </a:r>
            <a:endParaRPr lang="en-US" dirty="0"/>
          </a:p>
        </p:txBody>
      </p:sp>
      <p:graphicFrame>
        <p:nvGraphicFramePr>
          <p:cNvPr id="4" name="Chart 3"/>
          <p:cNvGraphicFramePr/>
          <p:nvPr/>
        </p:nvGraphicFramePr>
        <p:xfrm>
          <a:off x="152400" y="838200"/>
          <a:ext cx="89916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7E6BF97B-69E0-429A-A351-9ABB5F7B0E0A}" type="slidenum">
              <a:rPr lang="en-US" smtClean="0"/>
              <a:pPr>
                <a:defRPr/>
              </a:pPr>
              <a:t>10</a:t>
            </a:fld>
            <a:endParaRPr lang="en-US"/>
          </a:p>
        </p:txBody>
      </p:sp>
      <p:sp>
        <p:nvSpPr>
          <p:cNvPr id="7" name="Footer Placeholder 6"/>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t>
            </a:r>
            <a:r>
              <a:rPr lang="en-US" dirty="0" smtClean="0"/>
              <a:t>B</a:t>
            </a:r>
            <a:r>
              <a:rPr lang="en-US" dirty="0" smtClean="0"/>
              <a:t>oth </a:t>
            </a:r>
            <a:r>
              <a:rPr lang="en-US" dirty="0" smtClean="0"/>
              <a:t>sides” </a:t>
            </a:r>
            <a:r>
              <a:rPr lang="en-US" dirty="0" smtClean="0"/>
              <a:t>R</a:t>
            </a:r>
            <a:r>
              <a:rPr lang="en-US" dirty="0" smtClean="0"/>
              <a:t>easoning 2007</a:t>
            </a:r>
            <a:endParaRPr lang="en-US" dirty="0"/>
          </a:p>
        </p:txBody>
      </p:sp>
      <p:graphicFrame>
        <p:nvGraphicFramePr>
          <p:cNvPr id="6" name="Content Placeholder 5"/>
          <p:cNvGraphicFramePr>
            <a:graphicFrameLocks noGrp="1"/>
          </p:cNvGraphicFramePr>
          <p:nvPr>
            <p:ph idx="1"/>
          </p:nvPr>
        </p:nvGraphicFramePr>
        <p:xfrm>
          <a:off x="0" y="762000"/>
          <a:ext cx="9144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248400" y="6324600"/>
            <a:ext cx="2438400" cy="381000"/>
          </a:xfrm>
          <a:prstGeom prst="rect">
            <a:avLst/>
          </a:prstGeom>
          <a:noFill/>
        </p:spPr>
        <p:txBody>
          <a:bodyPr wrap="square" rtlCol="0">
            <a:spAutoFit/>
          </a:bodyPr>
          <a:lstStyle/>
          <a:p>
            <a:r>
              <a:rPr lang="en-US" dirty="0" smtClean="0"/>
              <a:t>Wise, 2010</a:t>
            </a:r>
            <a:endParaRPr lang="en-US" dirty="0"/>
          </a:p>
        </p:txBody>
      </p:sp>
      <p:sp>
        <p:nvSpPr>
          <p:cNvPr id="8" name="Slide Number Placeholder 7"/>
          <p:cNvSpPr>
            <a:spLocks noGrp="1"/>
          </p:cNvSpPr>
          <p:nvPr>
            <p:ph type="sldNum" sz="quarter" idx="12"/>
          </p:nvPr>
        </p:nvSpPr>
        <p:spPr/>
        <p:txBody>
          <a:bodyPr/>
          <a:lstStyle/>
          <a:p>
            <a:pPr>
              <a:defRPr/>
            </a:pPr>
            <a:fld id="{7E6BF97B-69E0-429A-A351-9ABB5F7B0E0A}" type="slidenum">
              <a:rPr lang="en-US" smtClean="0"/>
              <a:pPr>
                <a:defRPr/>
              </a:pPr>
              <a:t>11</a:t>
            </a:fld>
            <a:endParaRPr lang="en-US"/>
          </a:p>
        </p:txBody>
      </p:sp>
      <p:sp>
        <p:nvSpPr>
          <p:cNvPr id="9" name="Footer Placeholder 8"/>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fontScale="92500"/>
          </a:bodyPr>
          <a:lstStyle/>
          <a:p>
            <a:pPr>
              <a:buNone/>
            </a:pPr>
            <a:r>
              <a:rPr lang="en-US" dirty="0" smtClean="0"/>
              <a:t>2009-2011</a:t>
            </a:r>
          </a:p>
          <a:p>
            <a:r>
              <a:rPr lang="en-US" dirty="0" smtClean="0"/>
              <a:t>“…</a:t>
            </a:r>
            <a:r>
              <a:rPr lang="en-US" dirty="0" smtClean="0"/>
              <a:t>global climate change is both premature and over-hyped, too much media, too little long term science investigation other than recent trends…”</a:t>
            </a:r>
          </a:p>
          <a:p>
            <a:r>
              <a:rPr lang="en-US" dirty="0" smtClean="0"/>
              <a:t>“I was taught…in late 1960 that we were in fact entering into another “ice age” and today… I am to teach the other end of that continuum?”</a:t>
            </a:r>
          </a:p>
          <a:p>
            <a:r>
              <a:rPr lang="en-US" dirty="0" smtClean="0"/>
              <a:t>“Right now I am very concerned over the global warming emails and the implication that data has been changed…How can I teach about global change if scientists are not being honest about their results?”</a:t>
            </a:r>
          </a:p>
          <a:p>
            <a:pPr>
              <a:buNone/>
            </a:pP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Climate science not accepted</a:t>
            </a:r>
            <a:endParaRPr lang="en-US" dirty="0"/>
          </a:p>
        </p:txBody>
      </p:sp>
      <p:sp>
        <p:nvSpPr>
          <p:cNvPr id="4" name="Slide Number Placeholder 3"/>
          <p:cNvSpPr>
            <a:spLocks noGrp="1"/>
          </p:cNvSpPr>
          <p:nvPr>
            <p:ph type="sldNum" sz="quarter" idx="12"/>
          </p:nvPr>
        </p:nvSpPr>
        <p:spPr/>
        <p:txBody>
          <a:bodyPr/>
          <a:lstStyle/>
          <a:p>
            <a:pPr>
              <a:defRPr/>
            </a:pPr>
            <a:fld id="{7E6BF97B-69E0-429A-A351-9ABB5F7B0E0A}"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pPr>
              <a:buNone/>
            </a:pPr>
            <a:r>
              <a:rPr lang="en-US" dirty="0" smtClean="0"/>
              <a:t>2009-2011</a:t>
            </a:r>
          </a:p>
          <a:p>
            <a:r>
              <a:rPr lang="en-US" dirty="0" smtClean="0"/>
              <a:t> </a:t>
            </a:r>
            <a:r>
              <a:rPr lang="en-US" dirty="0" smtClean="0"/>
              <a:t>“</a:t>
            </a:r>
            <a:r>
              <a:rPr lang="en-US" b="1" dirty="0" smtClean="0"/>
              <a:t>Teaching both perspectives </a:t>
            </a:r>
            <a:r>
              <a:rPr lang="en-US" dirty="0" smtClean="0"/>
              <a:t>of the issue within time constraints.”</a:t>
            </a:r>
          </a:p>
          <a:p>
            <a:r>
              <a:rPr lang="en-US" dirty="0" smtClean="0"/>
              <a:t>“More support materials-</a:t>
            </a:r>
            <a:r>
              <a:rPr lang="en-US" b="1" dirty="0" smtClean="0"/>
              <a:t>from both sides of the argument are needed-in </a:t>
            </a:r>
            <a:r>
              <a:rPr lang="en-US" dirty="0" smtClean="0"/>
              <a:t>order to give this topic the time and depth needed to really inform and educate students</a:t>
            </a:r>
            <a:r>
              <a:rPr lang="en-US" dirty="0" smtClean="0"/>
              <a:t>.”</a:t>
            </a:r>
          </a:p>
          <a:p>
            <a:endParaRPr lang="en-US" dirty="0" smtClean="0"/>
          </a:p>
          <a:p>
            <a:r>
              <a:rPr lang="en-US" dirty="0" err="1" smtClean="0"/>
              <a:t>Denialist</a:t>
            </a:r>
            <a:r>
              <a:rPr lang="en-US" dirty="0" smtClean="0"/>
              <a:t>?  Needs PD?  Unclear…..</a:t>
            </a:r>
            <a:endParaRPr lang="en-US" dirty="0" smtClean="0"/>
          </a:p>
          <a:p>
            <a:pPr>
              <a:buNone/>
            </a:pP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Reasoning unclear</a:t>
            </a:r>
            <a:endParaRPr lang="en-US" dirty="0"/>
          </a:p>
        </p:txBody>
      </p:sp>
      <p:sp>
        <p:nvSpPr>
          <p:cNvPr id="4" name="Slide Number Placeholder 3"/>
          <p:cNvSpPr>
            <a:spLocks noGrp="1"/>
          </p:cNvSpPr>
          <p:nvPr>
            <p:ph type="sldNum" sz="quarter" idx="12"/>
          </p:nvPr>
        </p:nvSpPr>
        <p:spPr/>
        <p:txBody>
          <a:bodyPr/>
          <a:lstStyle/>
          <a:p>
            <a:pPr>
              <a:defRPr/>
            </a:pPr>
            <a:fld id="{7E6BF97B-69E0-429A-A351-9ABB5F7B0E0A}"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fontScale="92500" lnSpcReduction="10000"/>
          </a:bodyPr>
          <a:lstStyle/>
          <a:p>
            <a:pPr>
              <a:buNone/>
            </a:pPr>
            <a:r>
              <a:rPr lang="en-US" dirty="0" smtClean="0"/>
              <a:t>2009-2011</a:t>
            </a:r>
          </a:p>
          <a:p>
            <a:r>
              <a:rPr lang="en-US" dirty="0" smtClean="0"/>
              <a:t>“I am much more confident in my knowledge and the ability to answer  student questions, as well as be able to </a:t>
            </a:r>
            <a:r>
              <a:rPr lang="en-US" b="1" dirty="0" smtClean="0"/>
              <a:t>direct students to valid data sites for them to learn to read and interpret the scientific data for their own evidence</a:t>
            </a:r>
            <a:r>
              <a:rPr lang="en-US" dirty="0" smtClean="0"/>
              <a:t>.”</a:t>
            </a:r>
          </a:p>
          <a:p>
            <a:r>
              <a:rPr lang="en-US" dirty="0" smtClean="0"/>
              <a:t>“I am learning to rely on the science (evidence) and </a:t>
            </a:r>
            <a:r>
              <a:rPr lang="en-US" b="1" dirty="0" smtClean="0"/>
              <a:t>let the facts speak for themselves</a:t>
            </a:r>
            <a:r>
              <a:rPr lang="en-US" dirty="0" smtClean="0"/>
              <a:t>.” </a:t>
            </a:r>
            <a:r>
              <a:rPr lang="en-US" dirty="0" smtClean="0"/>
              <a:t>This </a:t>
            </a:r>
            <a:r>
              <a:rPr lang="en-US" dirty="0" smtClean="0"/>
              <a:t>makes it easier to present to students…and to other teachers.”</a:t>
            </a:r>
          </a:p>
          <a:p>
            <a:r>
              <a:rPr lang="en-US" dirty="0" smtClean="0"/>
              <a:t>“</a:t>
            </a:r>
            <a:r>
              <a:rPr lang="en-US" dirty="0" smtClean="0"/>
              <a:t>I want to objectively present the scientific data that presents climate change is real and an issue of immediate concern.” </a:t>
            </a:r>
          </a:p>
          <a:p>
            <a:pPr>
              <a:buNone/>
            </a:pP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Climate science accepted</a:t>
            </a:r>
            <a:endParaRPr lang="en-US" dirty="0"/>
          </a:p>
        </p:txBody>
      </p:sp>
      <p:sp>
        <p:nvSpPr>
          <p:cNvPr id="4" name="Slide Number Placeholder 3"/>
          <p:cNvSpPr>
            <a:spLocks noGrp="1"/>
          </p:cNvSpPr>
          <p:nvPr>
            <p:ph type="sldNum" sz="quarter" idx="12"/>
          </p:nvPr>
        </p:nvSpPr>
        <p:spPr/>
        <p:txBody>
          <a:bodyPr/>
          <a:lstStyle/>
          <a:p>
            <a:pPr>
              <a:defRPr/>
            </a:pPr>
            <a:fld id="{7E6BF97B-69E0-429A-A351-9ABB5F7B0E0A}"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28600" y="6407944"/>
            <a:ext cx="2350681" cy="365125"/>
          </a:xfrm>
        </p:spPr>
        <p:txBody>
          <a:bodyPr/>
          <a:lstStyle/>
          <a:p>
            <a:pPr algn="l">
              <a:defRPr/>
            </a:pPr>
            <a:r>
              <a:rPr lang="en-US" sz="1400" dirty="0" smtClean="0"/>
              <a:t>Susan.buhr@colorado.edu</a:t>
            </a:r>
            <a:endParaRPr lang="en-US" sz="1400" dirty="0"/>
          </a:p>
        </p:txBody>
      </p:sp>
      <p:sp>
        <p:nvSpPr>
          <p:cNvPr id="3" name="Slide Number Placeholder 2"/>
          <p:cNvSpPr>
            <a:spLocks noGrp="1"/>
          </p:cNvSpPr>
          <p:nvPr>
            <p:ph type="sldNum" sz="quarter" idx="12"/>
          </p:nvPr>
        </p:nvSpPr>
        <p:spPr/>
        <p:txBody>
          <a:bodyPr/>
          <a:lstStyle/>
          <a:p>
            <a:pPr>
              <a:defRPr/>
            </a:pPr>
            <a:fld id="{73A9F7F2-CF94-43B6-979A-154FCECB1D21}" type="slidenum">
              <a:rPr lang="en-US" sz="1200" smtClean="0"/>
              <a:pPr>
                <a:defRPr/>
              </a:pPr>
              <a:t>15</a:t>
            </a:fld>
            <a:endParaRPr lang="en-US" sz="2800" dirty="0"/>
          </a:p>
        </p:txBody>
      </p:sp>
      <p:sp>
        <p:nvSpPr>
          <p:cNvPr id="4" name="TextBox 3"/>
          <p:cNvSpPr txBox="1"/>
          <p:nvPr/>
        </p:nvSpPr>
        <p:spPr>
          <a:xfrm>
            <a:off x="457200" y="1600200"/>
            <a:ext cx="8382000" cy="2308324"/>
          </a:xfrm>
          <a:prstGeom prst="rect">
            <a:avLst/>
          </a:prstGeom>
          <a:noFill/>
        </p:spPr>
        <p:txBody>
          <a:bodyPr wrap="square" rtlCol="0">
            <a:spAutoFit/>
          </a:bodyPr>
          <a:lstStyle/>
          <a:p>
            <a:pPr algn="ctr"/>
            <a:r>
              <a:rPr lang="en-US" sz="4800" dirty="0" smtClean="0"/>
              <a:t>What do you hear from teachers about their barriers and concerns?</a:t>
            </a:r>
            <a:endParaRPr lang="en-US" sz="4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41437"/>
            <a:ext cx="3886200" cy="4525963"/>
          </a:xfrm>
        </p:spPr>
        <p:txBody>
          <a:bodyPr/>
          <a:lstStyle/>
          <a:p>
            <a:r>
              <a:rPr lang="en-US" dirty="0" smtClean="0"/>
              <a:t>Lack of alignment with standards </a:t>
            </a:r>
          </a:p>
          <a:p>
            <a:r>
              <a:rPr lang="en-US" dirty="0" smtClean="0"/>
              <a:t>Lack of content knowledge</a:t>
            </a:r>
          </a:p>
          <a:p>
            <a:r>
              <a:rPr lang="en-US" dirty="0" smtClean="0"/>
              <a:t>Parent, student beliefs</a:t>
            </a:r>
          </a:p>
          <a:p>
            <a:pPr algn="r">
              <a:buNone/>
            </a:pPr>
            <a:endParaRPr lang="en-US" sz="1400" dirty="0" smtClean="0"/>
          </a:p>
          <a:p>
            <a:pPr algn="r">
              <a:buNone/>
            </a:pPr>
            <a:endParaRPr lang="en-US" sz="1400" dirty="0" smtClean="0"/>
          </a:p>
          <a:p>
            <a:pPr algn="r">
              <a:buNone/>
            </a:pPr>
            <a:endParaRPr lang="en-US" sz="1400" dirty="0" smtClean="0"/>
          </a:p>
          <a:p>
            <a:pPr algn="r">
              <a:buNone/>
            </a:pPr>
            <a:r>
              <a:rPr lang="en-US" sz="1400" dirty="0" smtClean="0"/>
              <a:t>Wise, 2010</a:t>
            </a:r>
          </a:p>
          <a:p>
            <a:pPr algn="r">
              <a:buNone/>
            </a:pPr>
            <a:r>
              <a:rPr lang="en-US" sz="1400" dirty="0" smtClean="0"/>
              <a:t>ICEE, </a:t>
            </a:r>
            <a:r>
              <a:rPr lang="en-US" sz="1400" dirty="0" smtClean="0"/>
              <a:t>2009</a:t>
            </a:r>
          </a:p>
          <a:p>
            <a:pPr algn="r">
              <a:buNone/>
            </a:pPr>
            <a:r>
              <a:rPr lang="en-US" sz="1400" dirty="0" smtClean="0"/>
              <a:t>CLEAN, </a:t>
            </a:r>
            <a:r>
              <a:rPr lang="en-US" sz="1400" dirty="0" smtClean="0"/>
              <a:t>2011</a:t>
            </a:r>
          </a:p>
        </p:txBody>
      </p:sp>
      <p:sp>
        <p:nvSpPr>
          <p:cNvPr id="3" name="Title 2"/>
          <p:cNvSpPr>
            <a:spLocks noGrp="1"/>
          </p:cNvSpPr>
          <p:nvPr>
            <p:ph type="title"/>
          </p:nvPr>
        </p:nvSpPr>
        <p:spPr/>
        <p:txBody>
          <a:bodyPr/>
          <a:lstStyle/>
          <a:p>
            <a:r>
              <a:rPr lang="en-US" dirty="0" smtClean="0"/>
              <a:t>Top Instructional Barriers</a:t>
            </a:r>
            <a:endParaRPr lang="en-US" dirty="0"/>
          </a:p>
        </p:txBody>
      </p:sp>
      <p:sp>
        <p:nvSpPr>
          <p:cNvPr id="4" name="TextBox 3"/>
          <p:cNvSpPr txBox="1"/>
          <p:nvPr/>
        </p:nvSpPr>
        <p:spPr>
          <a:xfrm>
            <a:off x="4191000" y="1219200"/>
            <a:ext cx="4343400" cy="5016758"/>
          </a:xfrm>
          <a:prstGeom prst="rect">
            <a:avLst/>
          </a:prstGeom>
          <a:solidFill>
            <a:schemeClr val="bg1"/>
          </a:solidFill>
          <a:ln>
            <a:solidFill>
              <a:schemeClr val="tx1"/>
            </a:solidFill>
          </a:ln>
        </p:spPr>
        <p:txBody>
          <a:bodyPr wrap="square" rtlCol="0">
            <a:spAutoFit/>
          </a:bodyPr>
          <a:lstStyle/>
          <a:p>
            <a:pPr lvl="0">
              <a:buFont typeface="Arial" pitchFamily="34" charset="0"/>
              <a:buChar char="•"/>
            </a:pPr>
            <a:r>
              <a:rPr lang="en-US" sz="2000" i="1" dirty="0" smtClean="0"/>
              <a:t>  Vocal </a:t>
            </a:r>
            <a:r>
              <a:rPr lang="en-US" sz="2000" b="1" i="1" dirty="0" smtClean="0"/>
              <a:t>school board members </a:t>
            </a:r>
            <a:r>
              <a:rPr lang="en-US" sz="2000" i="1" dirty="0" smtClean="0"/>
              <a:t>have approached administration, claiming that it is not occurring</a:t>
            </a:r>
          </a:p>
          <a:p>
            <a:pPr lvl="0"/>
            <a:endParaRPr lang="en-US" sz="2000" dirty="0" smtClean="0"/>
          </a:p>
          <a:p>
            <a:pPr lvl="0">
              <a:buFont typeface="Arial" pitchFamily="34" charset="0"/>
              <a:buChar char="•"/>
            </a:pPr>
            <a:r>
              <a:rPr lang="en-US" sz="2000" i="1" dirty="0" smtClean="0"/>
              <a:t>  </a:t>
            </a:r>
            <a:r>
              <a:rPr lang="en-US" sz="2000" b="1" i="1" dirty="0" smtClean="0"/>
              <a:t>Students</a:t>
            </a:r>
            <a:r>
              <a:rPr lang="en-US" sz="2000" i="1" dirty="0" smtClean="0"/>
              <a:t> have been told that “global warming” is not real and that hurdle is hard to cross sometimes.</a:t>
            </a:r>
          </a:p>
          <a:p>
            <a:pPr lvl="0"/>
            <a:endParaRPr lang="en-US" sz="2000" i="1" dirty="0" smtClean="0"/>
          </a:p>
          <a:p>
            <a:pPr lvl="0">
              <a:buFont typeface="Arial" pitchFamily="34" charset="0"/>
              <a:buChar char="•"/>
            </a:pPr>
            <a:r>
              <a:rPr lang="en-US" sz="2000" i="1" dirty="0" smtClean="0"/>
              <a:t>  It conflicts with my students’ </a:t>
            </a:r>
            <a:r>
              <a:rPr lang="en-US" sz="2000" b="1" i="1" dirty="0" smtClean="0"/>
              <a:t>religion/faith</a:t>
            </a:r>
            <a:r>
              <a:rPr lang="en-US" sz="2000" i="1" dirty="0" smtClean="0"/>
              <a:t>.</a:t>
            </a:r>
          </a:p>
          <a:p>
            <a:pPr lvl="0"/>
            <a:endParaRPr lang="en-US" sz="2000" dirty="0" smtClean="0"/>
          </a:p>
          <a:p>
            <a:pPr lvl="0">
              <a:buFont typeface="Arial" pitchFamily="34" charset="0"/>
              <a:buChar char="•"/>
            </a:pPr>
            <a:r>
              <a:rPr lang="en-US" sz="2000" i="1" dirty="0" smtClean="0"/>
              <a:t>  We have some </a:t>
            </a:r>
            <a:r>
              <a:rPr lang="en-US" sz="2000" b="1" i="1" dirty="0" smtClean="0"/>
              <a:t>parents</a:t>
            </a:r>
            <a:r>
              <a:rPr lang="en-US" sz="2000" i="1" dirty="0" smtClean="0"/>
              <a:t> that do not believe in climate change/warming</a:t>
            </a:r>
          </a:p>
          <a:p>
            <a:pPr lvl="0">
              <a:buFont typeface="Arial" pitchFamily="34" charset="0"/>
              <a:buChar char="•"/>
            </a:pPr>
            <a:endParaRPr lang="en-US" sz="2000" i="1" dirty="0" smtClean="0"/>
          </a:p>
          <a:p>
            <a:pPr lvl="0" algn="r"/>
            <a:r>
              <a:rPr lang="en-US" sz="1400" i="1" dirty="0" smtClean="0"/>
              <a:t>ICEE, </a:t>
            </a:r>
            <a:r>
              <a:rPr lang="en-US" sz="1400" i="1" dirty="0" smtClean="0"/>
              <a:t>2009</a:t>
            </a:r>
            <a:endParaRPr lang="en-US" sz="1200" dirty="0"/>
          </a:p>
        </p:txBody>
      </p:sp>
      <p:sp>
        <p:nvSpPr>
          <p:cNvPr id="5" name="Slide Number Placeholder 4"/>
          <p:cNvSpPr>
            <a:spLocks noGrp="1"/>
          </p:cNvSpPr>
          <p:nvPr>
            <p:ph type="sldNum" sz="quarter" idx="12"/>
          </p:nvPr>
        </p:nvSpPr>
        <p:spPr/>
        <p:txBody>
          <a:bodyPr/>
          <a:lstStyle/>
          <a:p>
            <a:pPr>
              <a:defRPr/>
            </a:pPr>
            <a:fld id="{7E6BF97B-69E0-429A-A351-9ABB5F7B0E0A}"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b="1" dirty="0" smtClean="0"/>
              <a:t>Before</a:t>
            </a:r>
            <a:r>
              <a:rPr lang="en-US" sz="2800" dirty="0" smtClean="0"/>
              <a:t> instruction:</a:t>
            </a:r>
          </a:p>
          <a:p>
            <a:pPr>
              <a:lnSpc>
                <a:spcPct val="150000"/>
              </a:lnSpc>
            </a:pPr>
            <a:r>
              <a:rPr lang="en-US" sz="2800" dirty="0" smtClean="0"/>
              <a:t>Align with standards and curriculum</a:t>
            </a:r>
          </a:p>
          <a:p>
            <a:pPr>
              <a:lnSpc>
                <a:spcPct val="150000"/>
              </a:lnSpc>
            </a:pPr>
            <a:r>
              <a:rPr lang="en-US" sz="2800" dirty="0" smtClean="0"/>
              <a:t>Frame for learners’ perspective</a:t>
            </a:r>
          </a:p>
          <a:p>
            <a:pPr>
              <a:lnSpc>
                <a:spcPct val="150000"/>
              </a:lnSpc>
            </a:pPr>
            <a:r>
              <a:rPr lang="en-US" sz="2800" dirty="0" smtClean="0"/>
              <a:t>Find high quality resources-evidence/inquiry</a:t>
            </a:r>
          </a:p>
          <a:p>
            <a:pPr>
              <a:lnSpc>
                <a:spcPct val="150000"/>
              </a:lnSpc>
            </a:pPr>
            <a:r>
              <a:rPr lang="en-US" sz="2800" dirty="0" smtClean="0"/>
              <a:t>(Maybe) talk with administrators</a:t>
            </a:r>
            <a:endParaRPr lang="en-US" sz="2800" dirty="0"/>
          </a:p>
        </p:txBody>
      </p:sp>
      <p:sp>
        <p:nvSpPr>
          <p:cNvPr id="3" name="Title 2"/>
          <p:cNvSpPr>
            <a:spLocks noGrp="1"/>
          </p:cNvSpPr>
          <p:nvPr>
            <p:ph type="title"/>
          </p:nvPr>
        </p:nvSpPr>
        <p:spPr/>
        <p:txBody>
          <a:bodyPr/>
          <a:lstStyle/>
          <a:p>
            <a:r>
              <a:rPr lang="en-US" dirty="0" smtClean="0"/>
              <a:t>Strategies to forestall controversy</a:t>
            </a:r>
            <a:endParaRPr lang="en-US" dirty="0"/>
          </a:p>
        </p:txBody>
      </p:sp>
      <p:sp>
        <p:nvSpPr>
          <p:cNvPr id="4" name="Slide Number Placeholder 3"/>
          <p:cNvSpPr>
            <a:spLocks noGrp="1"/>
          </p:cNvSpPr>
          <p:nvPr>
            <p:ph type="sldNum" sz="quarter" idx="12"/>
          </p:nvPr>
        </p:nvSpPr>
        <p:spPr/>
        <p:txBody>
          <a:bodyPr/>
          <a:lstStyle/>
          <a:p>
            <a:pPr>
              <a:defRPr/>
            </a:pPr>
            <a:fld id="{7E6BF97B-69E0-429A-A351-9ABB5F7B0E0A}"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150000"/>
              </a:lnSpc>
            </a:pPr>
            <a:r>
              <a:rPr lang="en-US" sz="3600" dirty="0" smtClean="0"/>
              <a:t>D</a:t>
            </a:r>
            <a:r>
              <a:rPr lang="en-US" sz="3600" b="1" dirty="0" smtClean="0"/>
              <a:t>uring</a:t>
            </a:r>
            <a:r>
              <a:rPr lang="en-US" sz="3600" dirty="0" smtClean="0"/>
              <a:t> instruction:</a:t>
            </a:r>
          </a:p>
          <a:p>
            <a:pPr lvl="1">
              <a:lnSpc>
                <a:spcPct val="150000"/>
              </a:lnSpc>
            </a:pPr>
            <a:r>
              <a:rPr lang="en-US" sz="3200" dirty="0" smtClean="0"/>
              <a:t>Employ </a:t>
            </a:r>
            <a:r>
              <a:rPr lang="en-US" sz="3200" dirty="0" smtClean="0"/>
              <a:t>inquiry, evidence-based </a:t>
            </a:r>
            <a:r>
              <a:rPr lang="en-US" sz="3200" dirty="0" smtClean="0"/>
              <a:t>pedagogy</a:t>
            </a:r>
          </a:p>
          <a:p>
            <a:pPr lvl="1">
              <a:lnSpc>
                <a:spcPct val="150000"/>
              </a:lnSpc>
            </a:pPr>
            <a:r>
              <a:rPr lang="en-US" sz="3200" dirty="0" smtClean="0"/>
              <a:t>Controversy </a:t>
            </a:r>
            <a:r>
              <a:rPr lang="en-US" sz="3200" dirty="0" smtClean="0"/>
              <a:t>as a teachable moment</a:t>
            </a:r>
          </a:p>
          <a:p>
            <a:pPr lvl="1">
              <a:lnSpc>
                <a:spcPct val="150000"/>
              </a:lnSpc>
            </a:pPr>
            <a:r>
              <a:rPr lang="en-US" sz="3200" dirty="0" smtClean="0"/>
              <a:t>Integrate climate throughout</a:t>
            </a:r>
          </a:p>
          <a:p>
            <a:pPr lvl="1">
              <a:lnSpc>
                <a:spcPct val="150000"/>
              </a:lnSpc>
            </a:pPr>
            <a:r>
              <a:rPr lang="en-US" sz="3200" dirty="0" smtClean="0"/>
              <a:t>Outside </a:t>
            </a:r>
            <a:r>
              <a:rPr lang="en-US" sz="3200" dirty="0" smtClean="0"/>
              <a:t>speakers</a:t>
            </a:r>
          </a:p>
          <a:p>
            <a:pPr lvl="1">
              <a:lnSpc>
                <a:spcPct val="150000"/>
              </a:lnSpc>
            </a:pPr>
            <a:r>
              <a:rPr lang="en-US" sz="3200" dirty="0" smtClean="0"/>
              <a:t>Integrate solutions</a:t>
            </a:r>
          </a:p>
        </p:txBody>
      </p:sp>
      <p:sp>
        <p:nvSpPr>
          <p:cNvPr id="3" name="Title 2"/>
          <p:cNvSpPr>
            <a:spLocks noGrp="1"/>
          </p:cNvSpPr>
          <p:nvPr>
            <p:ph type="title"/>
          </p:nvPr>
        </p:nvSpPr>
        <p:spPr/>
        <p:txBody>
          <a:bodyPr/>
          <a:lstStyle/>
          <a:p>
            <a:r>
              <a:rPr lang="en-US" dirty="0" smtClean="0"/>
              <a:t>Strategies to forestall controversy</a:t>
            </a:r>
            <a:endParaRPr lang="en-US" dirty="0"/>
          </a:p>
        </p:txBody>
      </p:sp>
      <p:sp>
        <p:nvSpPr>
          <p:cNvPr id="4" name="Slide Number Placeholder 3"/>
          <p:cNvSpPr>
            <a:spLocks noGrp="1"/>
          </p:cNvSpPr>
          <p:nvPr>
            <p:ph type="sldNum" sz="quarter" idx="12"/>
          </p:nvPr>
        </p:nvSpPr>
        <p:spPr/>
        <p:txBody>
          <a:bodyPr/>
          <a:lstStyle/>
          <a:p>
            <a:pPr>
              <a:defRPr/>
            </a:pPr>
            <a:fld id="{7E6BF97B-69E0-429A-A351-9ABB5F7B0E0A}"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a:lstStyle/>
          <a:p>
            <a:r>
              <a:rPr lang="en-US" dirty="0" smtClean="0"/>
              <a:t>ICEE </a:t>
            </a:r>
            <a:r>
              <a:rPr lang="en-US" dirty="0" smtClean="0"/>
              <a:t>Teaching Videos</a:t>
            </a:r>
            <a:endParaRPr lang="en-US" dirty="0" smtClean="0"/>
          </a:p>
        </p:txBody>
      </p:sp>
      <p:sp>
        <p:nvSpPr>
          <p:cNvPr id="72707" name="Content Placeholder 2"/>
          <p:cNvSpPr>
            <a:spLocks noGrp="1"/>
          </p:cNvSpPr>
          <p:nvPr>
            <p:ph sz="quarter" idx="4294967295"/>
          </p:nvPr>
        </p:nvSpPr>
        <p:spPr>
          <a:xfrm>
            <a:off x="301625" y="1527175"/>
            <a:ext cx="8504238" cy="4572000"/>
          </a:xfrm>
        </p:spPr>
        <p:txBody>
          <a:bodyPr/>
          <a:lstStyle/>
          <a:p>
            <a:endParaRPr lang="en-US" dirty="0" smtClean="0"/>
          </a:p>
        </p:txBody>
      </p:sp>
      <p:pic>
        <p:nvPicPr>
          <p:cNvPr id="72708" name="Picture 3"/>
          <p:cNvPicPr>
            <a:picLocks noChangeAspect="1"/>
          </p:cNvPicPr>
          <p:nvPr/>
        </p:nvPicPr>
        <p:blipFill>
          <a:blip r:embed="rId2" cstate="print"/>
          <a:srcRect l="26477" t="37044" r="29919" b="14087"/>
          <a:stretch>
            <a:fillRect/>
          </a:stretch>
        </p:blipFill>
        <p:spPr bwMode="auto">
          <a:xfrm>
            <a:off x="1539875" y="1552575"/>
            <a:ext cx="6091238" cy="4570413"/>
          </a:xfrm>
          <a:prstGeom prst="rect">
            <a:avLst/>
          </a:prstGeom>
          <a:noFill/>
          <a:ln w="9525">
            <a:noFill/>
            <a:miter lim="800000"/>
            <a:headEnd/>
            <a:tailEnd/>
          </a:ln>
        </p:spPr>
      </p:pic>
      <p:sp>
        <p:nvSpPr>
          <p:cNvPr id="72709" name="TextBox 4"/>
          <p:cNvSpPr txBox="1">
            <a:spLocks noChangeArrowheads="1"/>
          </p:cNvSpPr>
          <p:nvPr/>
        </p:nvSpPr>
        <p:spPr bwMode="auto">
          <a:xfrm>
            <a:off x="2209800" y="6096000"/>
            <a:ext cx="5410200" cy="338138"/>
          </a:xfrm>
          <a:prstGeom prst="rect">
            <a:avLst/>
          </a:prstGeom>
          <a:noFill/>
          <a:ln w="9525">
            <a:noFill/>
            <a:miter lim="800000"/>
            <a:headEnd/>
            <a:tailEnd/>
          </a:ln>
        </p:spPr>
        <p:txBody>
          <a:bodyPr>
            <a:spAutoFit/>
          </a:bodyPr>
          <a:lstStyle/>
          <a:p>
            <a:pPr algn="ctr"/>
            <a:r>
              <a:rPr lang="en-US" sz="1600" i="1">
                <a:latin typeface="Georgia" pitchFamily="18" charset="0"/>
              </a:rPr>
              <a:t>Cheryl Manning, Colorado High School Teacher</a:t>
            </a:r>
          </a:p>
        </p:txBody>
      </p:sp>
      <p:pic>
        <p:nvPicPr>
          <p:cNvPr id="72710" name="Picture 7"/>
          <p:cNvPicPr>
            <a:picLocks noChangeAspect="1" noChangeArrowheads="1"/>
          </p:cNvPicPr>
          <p:nvPr/>
        </p:nvPicPr>
        <p:blipFill>
          <a:blip r:embed="rId3" cstate="print"/>
          <a:srcRect/>
          <a:stretch>
            <a:fillRect/>
          </a:stretch>
        </p:blipFill>
        <p:spPr bwMode="auto">
          <a:xfrm>
            <a:off x="6248400" y="1676400"/>
            <a:ext cx="552450" cy="5619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Introduction</a:t>
            </a:r>
            <a:endParaRPr lang="en-US" dirty="0"/>
          </a:p>
        </p:txBody>
      </p:sp>
      <p:graphicFrame>
        <p:nvGraphicFramePr>
          <p:cNvPr id="8" name="Content Placeholder 7"/>
          <p:cNvGraphicFramePr>
            <a:graphicFrameLocks noGrp="1"/>
          </p:cNvGraphicFramePr>
          <p:nvPr>
            <p:ph sz="half" idx="2"/>
          </p:nvPr>
        </p:nvGraphicFramePr>
        <p:xfrm>
          <a:off x="533400" y="0"/>
          <a:ext cx="8229600" cy="739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5772E8BF-346D-4874-B606-12430800778A}" type="slidenum">
              <a:rPr lang="en-US" smtClean="0"/>
              <a:pPr>
                <a:defRPr/>
              </a:pPr>
              <a:t>2</a:t>
            </a:fld>
            <a:endParaRPr lang="en-US"/>
          </a:p>
        </p:txBody>
      </p:sp>
      <p:sp>
        <p:nvSpPr>
          <p:cNvPr id="6" name="Footer Placeholder 5"/>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r>
              <a:rPr lang="en-US" dirty="0" smtClean="0"/>
              <a:t>Practice: where climate topics are taught</a:t>
            </a:r>
            <a:endParaRPr lang="en-US" dirty="0"/>
          </a:p>
        </p:txBody>
      </p:sp>
      <p:graphicFrame>
        <p:nvGraphicFramePr>
          <p:cNvPr id="4" name="Content Placeholder 3"/>
          <p:cNvGraphicFramePr>
            <a:graphicFrameLocks noGrp="1"/>
          </p:cNvGraphicFramePr>
          <p:nvPr>
            <p:ph idx="1"/>
          </p:nvPr>
        </p:nvGraphicFramePr>
        <p:xfrm>
          <a:off x="152400" y="762000"/>
          <a:ext cx="88392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E6BF97B-69E0-429A-A351-9ABB5F7B0E0A}" type="slidenum">
              <a:rPr lang="en-US" smtClean="0">
                <a:solidFill>
                  <a:prstClr val="black"/>
                </a:solidFill>
              </a:rPr>
              <a:pPr>
                <a:defRPr/>
              </a:pPr>
              <a:t>20</a:t>
            </a:fld>
            <a:endParaRPr lang="en-US">
              <a:solidFill>
                <a:prstClr val="black"/>
              </a:solidFill>
            </a:endParaRPr>
          </a:p>
        </p:txBody>
      </p:sp>
      <p:sp>
        <p:nvSpPr>
          <p:cNvPr id="6" name="Footer Placeholder 5"/>
          <p:cNvSpPr>
            <a:spLocks noGrp="1"/>
          </p:cNvSpPr>
          <p:nvPr>
            <p:ph type="ftr" sz="quarter" idx="11"/>
          </p:nvPr>
        </p:nvSpPr>
        <p:spPr/>
        <p:txBody>
          <a:bodyPr/>
          <a:lstStyle/>
          <a:p>
            <a:pPr>
              <a:defRPr/>
            </a:pPr>
            <a:r>
              <a:rPr lang="en-US" smtClean="0">
                <a:solidFill>
                  <a:prstClr val="black"/>
                </a:solidFill>
              </a:rPr>
              <a:t>Susan.buhr@colorado.edu</a:t>
            </a:r>
            <a:endParaRPr lang="en-US">
              <a:solidFill>
                <a:prstClr val="black"/>
              </a:solidFill>
            </a:endParaRPr>
          </a:p>
        </p:txBody>
      </p:sp>
      <p:sp>
        <p:nvSpPr>
          <p:cNvPr id="7" name="TextBox 6"/>
          <p:cNvSpPr txBox="1"/>
          <p:nvPr/>
        </p:nvSpPr>
        <p:spPr>
          <a:xfrm>
            <a:off x="7239000" y="6019800"/>
            <a:ext cx="1676400" cy="381000"/>
          </a:xfrm>
          <a:prstGeom prst="rect">
            <a:avLst/>
          </a:prstGeom>
          <a:noFill/>
        </p:spPr>
        <p:txBody>
          <a:bodyPr wrap="square" rtlCol="0">
            <a:spAutoFit/>
          </a:bodyPr>
          <a:lstStyle/>
          <a:p>
            <a:r>
              <a:rPr lang="en-US" dirty="0" smtClean="0"/>
              <a:t>CLEAN 2011</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4" name="Title 3"/>
          <p:cNvSpPr>
            <a:spLocks noGrp="1"/>
          </p:cNvSpPr>
          <p:nvPr>
            <p:ph type="title"/>
          </p:nvPr>
        </p:nvSpPr>
        <p:spPr/>
        <p:txBody>
          <a:bodyPr>
            <a:normAutofit/>
          </a:bodyPr>
          <a:lstStyle/>
          <a:p>
            <a:r>
              <a:rPr lang="en-US" dirty="0" smtClean="0"/>
              <a:t>Practice:  Time by topic </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28600" y="1219200"/>
            <a:ext cx="8748075" cy="4419600"/>
          </a:xfrm>
          <a:prstGeom prst="rect">
            <a:avLst/>
          </a:prstGeom>
          <a:noFill/>
          <a:ln w="9525">
            <a:noFill/>
            <a:miter lim="800000"/>
            <a:headEnd/>
            <a:tailEnd/>
          </a:ln>
        </p:spPr>
      </p:pic>
      <p:sp>
        <p:nvSpPr>
          <p:cNvPr id="7" name="TextBox 6"/>
          <p:cNvSpPr txBox="1"/>
          <p:nvPr/>
        </p:nvSpPr>
        <p:spPr>
          <a:xfrm>
            <a:off x="6248400" y="5943600"/>
            <a:ext cx="2438400" cy="369332"/>
          </a:xfrm>
          <a:prstGeom prst="rect">
            <a:avLst/>
          </a:prstGeom>
          <a:noFill/>
        </p:spPr>
        <p:txBody>
          <a:bodyPr wrap="square" rtlCol="0">
            <a:spAutoFit/>
          </a:bodyPr>
          <a:lstStyle/>
          <a:p>
            <a:r>
              <a:rPr lang="en-US" dirty="0" smtClean="0"/>
              <a:t>Wise, 2010</a:t>
            </a:r>
            <a:endParaRPr lang="en-US" dirty="0"/>
          </a:p>
        </p:txBody>
      </p:sp>
      <p:sp>
        <p:nvSpPr>
          <p:cNvPr id="6" name="Slide Number Placeholder 5"/>
          <p:cNvSpPr>
            <a:spLocks noGrp="1"/>
          </p:cNvSpPr>
          <p:nvPr>
            <p:ph type="sldNum" sz="quarter" idx="12"/>
          </p:nvPr>
        </p:nvSpPr>
        <p:spPr/>
        <p:txBody>
          <a:bodyPr/>
          <a:lstStyle/>
          <a:p>
            <a:pPr>
              <a:defRPr/>
            </a:pPr>
            <a:fld id="{7E6BF97B-69E0-429A-A351-9ABB5F7B0E0A}" type="slidenum">
              <a:rPr lang="en-US" smtClean="0"/>
              <a:pPr>
                <a:defRPr/>
              </a:pPr>
              <a:t>21</a:t>
            </a:fld>
            <a:endParaRPr lang="en-US"/>
          </a:p>
        </p:txBody>
      </p:sp>
      <p:sp>
        <p:nvSpPr>
          <p:cNvPr id="8" name="Footer Placeholder 7"/>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8600" y="685800"/>
          <a:ext cx="89154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dirty="0" smtClean="0"/>
              <a:t>Practice:  Instructional time for climate</a:t>
            </a:r>
            <a:endParaRPr lang="en-US" dirty="0"/>
          </a:p>
        </p:txBody>
      </p:sp>
      <p:sp>
        <p:nvSpPr>
          <p:cNvPr id="5" name="Slide Number Placeholder 4"/>
          <p:cNvSpPr>
            <a:spLocks noGrp="1"/>
          </p:cNvSpPr>
          <p:nvPr>
            <p:ph type="sldNum" sz="quarter" idx="12"/>
          </p:nvPr>
        </p:nvSpPr>
        <p:spPr/>
        <p:txBody>
          <a:bodyPr/>
          <a:lstStyle/>
          <a:p>
            <a:pPr>
              <a:defRPr/>
            </a:pPr>
            <a:fld id="{7E6BF97B-69E0-429A-A351-9ABB5F7B0E0A}"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Teaching practice vs. student interest </a:t>
            </a:r>
            <a:endParaRPr lang="en-US" dirty="0"/>
          </a:p>
        </p:txBody>
      </p:sp>
      <p:graphicFrame>
        <p:nvGraphicFramePr>
          <p:cNvPr id="4" name="Content Placeholder 3"/>
          <p:cNvGraphicFramePr>
            <a:graphicFrameLocks noGrp="1"/>
          </p:cNvGraphicFramePr>
          <p:nvPr>
            <p:ph idx="1"/>
          </p:nvPr>
        </p:nvGraphicFramePr>
        <p:xfrm>
          <a:off x="0" y="762000"/>
          <a:ext cx="899160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E6BF97B-69E0-429A-A351-9ABB5F7B0E0A}" type="slidenum">
              <a:rPr lang="en-US" smtClean="0">
                <a:solidFill>
                  <a:prstClr val="black"/>
                </a:solidFill>
              </a:rPr>
              <a:pPr>
                <a:defRPr/>
              </a:pPr>
              <a:t>23</a:t>
            </a:fld>
            <a:endParaRPr lang="en-US">
              <a:solidFill>
                <a:prstClr val="black"/>
              </a:solidFill>
            </a:endParaRPr>
          </a:p>
        </p:txBody>
      </p:sp>
      <p:sp>
        <p:nvSpPr>
          <p:cNvPr id="6" name="Footer Placeholder 5"/>
          <p:cNvSpPr>
            <a:spLocks noGrp="1"/>
          </p:cNvSpPr>
          <p:nvPr>
            <p:ph type="ftr" sz="quarter" idx="11"/>
          </p:nvPr>
        </p:nvSpPr>
        <p:spPr/>
        <p:txBody>
          <a:bodyPr/>
          <a:lstStyle/>
          <a:p>
            <a:pPr>
              <a:defRPr/>
            </a:pPr>
            <a:r>
              <a:rPr lang="en-US" smtClean="0">
                <a:solidFill>
                  <a:prstClr val="black"/>
                </a:solidFill>
              </a:rPr>
              <a:t>Susan.buhr@colorado.edu</a:t>
            </a:r>
            <a:endParaRPr lang="en-US">
              <a:solidFill>
                <a:prstClr val="black"/>
              </a:solidFill>
            </a:endParaRPr>
          </a:p>
        </p:txBody>
      </p:sp>
      <p:sp>
        <p:nvSpPr>
          <p:cNvPr id="7" name="TextBox 6"/>
          <p:cNvSpPr txBox="1"/>
          <p:nvPr/>
        </p:nvSpPr>
        <p:spPr>
          <a:xfrm>
            <a:off x="7391400" y="6096000"/>
            <a:ext cx="1447800" cy="646331"/>
          </a:xfrm>
          <a:prstGeom prst="rect">
            <a:avLst/>
          </a:prstGeom>
          <a:noFill/>
        </p:spPr>
        <p:txBody>
          <a:bodyPr wrap="square" rtlCol="0">
            <a:spAutoFit/>
          </a:bodyPr>
          <a:lstStyle/>
          <a:p>
            <a:r>
              <a:rPr lang="en-US" dirty="0" smtClean="0"/>
              <a:t>CLEAN 2011</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4800" y="990600"/>
          <a:ext cx="8610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dirty="0" smtClean="0"/>
              <a:t>Practices: Integration cross-topic  </a:t>
            </a:r>
            <a:endParaRPr lang="en-US" dirty="0"/>
          </a:p>
        </p:txBody>
      </p:sp>
      <p:sp>
        <p:nvSpPr>
          <p:cNvPr id="5" name="TextBox 4"/>
          <p:cNvSpPr txBox="1"/>
          <p:nvPr/>
        </p:nvSpPr>
        <p:spPr>
          <a:xfrm>
            <a:off x="4953000" y="990600"/>
            <a:ext cx="4038600" cy="3416320"/>
          </a:xfrm>
          <a:prstGeom prst="rect">
            <a:avLst/>
          </a:prstGeom>
          <a:solidFill>
            <a:schemeClr val="bg1"/>
          </a:solidFill>
          <a:ln>
            <a:solidFill>
              <a:srgbClr val="000000"/>
            </a:solidFill>
          </a:ln>
        </p:spPr>
        <p:txBody>
          <a:bodyPr wrap="square" rtlCol="0">
            <a:spAutoFit/>
          </a:bodyPr>
          <a:lstStyle/>
          <a:p>
            <a:r>
              <a:rPr lang="en-US" sz="2400" i="1" dirty="0" smtClean="0"/>
              <a:t>“By connecting this within the physical science curriculum I have been able to bring it in without really labeling it “climate science” which has helped me to keep some of the pre-conceived notions out of the equation.”   </a:t>
            </a:r>
            <a:endParaRPr lang="en-US" sz="2400" dirty="0"/>
          </a:p>
        </p:txBody>
      </p:sp>
      <p:sp>
        <p:nvSpPr>
          <p:cNvPr id="6" name="Slide Number Placeholder 5"/>
          <p:cNvSpPr>
            <a:spLocks noGrp="1"/>
          </p:cNvSpPr>
          <p:nvPr>
            <p:ph type="sldNum" sz="quarter" idx="12"/>
          </p:nvPr>
        </p:nvSpPr>
        <p:spPr/>
        <p:txBody>
          <a:bodyPr/>
          <a:lstStyle/>
          <a:p>
            <a:pPr>
              <a:defRPr/>
            </a:pPr>
            <a:fld id="{7E6BF97B-69E0-429A-A351-9ABB5F7B0E0A}" type="slidenum">
              <a:rPr lang="en-US" smtClean="0"/>
              <a:pPr>
                <a:defRPr/>
              </a:pPr>
              <a:t>24</a:t>
            </a:fld>
            <a:endParaRPr lang="en-US"/>
          </a:p>
        </p:txBody>
      </p:sp>
      <p:sp>
        <p:nvSpPr>
          <p:cNvPr id="7" name="Footer Placeholder 6"/>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Extent to which solutions are considered</a:t>
            </a:r>
            <a:endParaRPr lang="en-US" dirty="0"/>
          </a:p>
        </p:txBody>
      </p:sp>
      <p:graphicFrame>
        <p:nvGraphicFramePr>
          <p:cNvPr id="4" name="Chart 3"/>
          <p:cNvGraphicFramePr/>
          <p:nvPr/>
        </p:nvGraphicFramePr>
        <p:xfrm>
          <a:off x="304800" y="762000"/>
          <a:ext cx="86868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E6BF97B-69E0-429A-A351-9ABB5F7B0E0A}"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t>Reviewed climate and energy </a:t>
            </a:r>
            <a:r>
              <a:rPr lang="en-US" dirty="0" smtClean="0"/>
              <a:t>resources</a:t>
            </a:r>
            <a:endParaRPr lang="en-US" dirty="0"/>
          </a:p>
        </p:txBody>
      </p:sp>
      <p:pic>
        <p:nvPicPr>
          <p:cNvPr id="24579" name="Picture 3"/>
          <p:cNvPicPr>
            <a:picLocks noChangeAspect="1" noChangeArrowheads="1"/>
          </p:cNvPicPr>
          <p:nvPr/>
        </p:nvPicPr>
        <p:blipFill>
          <a:blip r:embed="rId3" cstate="print"/>
          <a:srcRect/>
          <a:stretch>
            <a:fillRect/>
          </a:stretch>
        </p:blipFill>
        <p:spPr bwMode="auto">
          <a:xfrm>
            <a:off x="1447800" y="914400"/>
            <a:ext cx="6572250" cy="5257800"/>
          </a:xfrm>
          <a:prstGeom prst="rect">
            <a:avLst/>
          </a:prstGeom>
          <a:noFill/>
          <a:ln w="9525">
            <a:noFill/>
            <a:miter lim="800000"/>
            <a:headEnd/>
            <a:tailEnd/>
          </a:ln>
        </p:spPr>
      </p:pic>
      <p:sp>
        <p:nvSpPr>
          <p:cNvPr id="24580" name="TextBox 6"/>
          <p:cNvSpPr txBox="1">
            <a:spLocks noChangeArrowheads="1"/>
          </p:cNvSpPr>
          <p:nvPr/>
        </p:nvSpPr>
        <p:spPr bwMode="auto">
          <a:xfrm>
            <a:off x="304800" y="6172200"/>
            <a:ext cx="8686800" cy="523875"/>
          </a:xfrm>
          <a:prstGeom prst="rect">
            <a:avLst/>
          </a:prstGeom>
          <a:noFill/>
          <a:ln w="9525">
            <a:noFill/>
            <a:miter lim="800000"/>
            <a:headEnd/>
            <a:tailEnd/>
          </a:ln>
        </p:spPr>
        <p:txBody>
          <a:bodyPr>
            <a:spAutoFit/>
          </a:bodyPr>
          <a:lstStyle/>
          <a:p>
            <a:pPr algn="ctr"/>
            <a:r>
              <a:rPr lang="en-US" sz="2800"/>
              <a:t>http://cleanet.org/</a:t>
            </a:r>
          </a:p>
        </p:txBody>
      </p:sp>
      <p:sp>
        <p:nvSpPr>
          <p:cNvPr id="5" name="Slide Number Placeholder 4"/>
          <p:cNvSpPr>
            <a:spLocks noGrp="1"/>
          </p:cNvSpPr>
          <p:nvPr>
            <p:ph type="sldNum" sz="quarter" idx="12"/>
          </p:nvPr>
        </p:nvSpPr>
        <p:spPr/>
        <p:txBody>
          <a:bodyPr/>
          <a:lstStyle/>
          <a:p>
            <a:pPr>
              <a:defRPr/>
            </a:pPr>
            <a:fld id="{7E6BF97B-69E0-429A-A351-9ABB5F7B0E0A}"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Need better materials</a:t>
            </a:r>
            <a:endParaRPr lang="en-US" dirty="0"/>
          </a:p>
        </p:txBody>
      </p:sp>
      <p:graphicFrame>
        <p:nvGraphicFramePr>
          <p:cNvPr id="4" name="Content Placeholder 3"/>
          <p:cNvGraphicFramePr>
            <a:graphicFrameLocks noGrp="1"/>
          </p:cNvGraphicFramePr>
          <p:nvPr>
            <p:ph idx="1"/>
          </p:nvPr>
        </p:nvGraphicFramePr>
        <p:xfrm>
          <a:off x="228600" y="838200"/>
          <a:ext cx="86868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E6BF97B-69E0-429A-A351-9ABB5F7B0E0A}"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609600" y="434340"/>
            <a:ext cx="7924800" cy="6042660"/>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sp>
        <p:nvSpPr>
          <p:cNvPr id="4" name="Title 3"/>
          <p:cNvSpPr>
            <a:spLocks noGrp="1"/>
          </p:cNvSpPr>
          <p:nvPr>
            <p:ph type="title"/>
          </p:nvPr>
        </p:nvSpPr>
        <p:spPr>
          <a:xfrm>
            <a:off x="457200" y="-152400"/>
            <a:ext cx="8229600" cy="1143000"/>
          </a:xfrm>
        </p:spPr>
        <p:txBody>
          <a:bodyPr>
            <a:normAutofit fontScale="90000"/>
          </a:bodyPr>
          <a:lstStyle/>
          <a:p>
            <a:r>
              <a:rPr lang="en-US" dirty="0" smtClean="0"/>
              <a:t>Valuable PD:  Importance of community</a:t>
            </a:r>
            <a:endParaRPr lang="en-US" dirty="0"/>
          </a:p>
        </p:txBody>
      </p:sp>
      <p:pic>
        <p:nvPicPr>
          <p:cNvPr id="4098" name="Picture 2"/>
          <p:cNvPicPr>
            <a:picLocks noChangeAspect="1" noChangeArrowheads="1"/>
          </p:cNvPicPr>
          <p:nvPr/>
        </p:nvPicPr>
        <p:blipFill>
          <a:blip r:embed="rId4" cstate="print"/>
          <a:srcRect/>
          <a:stretch>
            <a:fillRect/>
          </a:stretch>
        </p:blipFill>
        <p:spPr bwMode="auto">
          <a:xfrm>
            <a:off x="233624" y="1447800"/>
            <a:ext cx="8681776" cy="4114800"/>
          </a:xfrm>
          <a:prstGeom prst="rect">
            <a:avLst/>
          </a:prstGeom>
          <a:noFill/>
          <a:ln w="9525">
            <a:noFill/>
            <a:miter lim="800000"/>
            <a:headEnd/>
            <a:tailEnd/>
          </a:ln>
        </p:spPr>
      </p:pic>
      <p:sp>
        <p:nvSpPr>
          <p:cNvPr id="8" name="TextBox 7"/>
          <p:cNvSpPr txBox="1"/>
          <p:nvPr/>
        </p:nvSpPr>
        <p:spPr>
          <a:xfrm>
            <a:off x="6248400" y="6400800"/>
            <a:ext cx="2590800" cy="369332"/>
          </a:xfrm>
          <a:prstGeom prst="rect">
            <a:avLst/>
          </a:prstGeom>
          <a:noFill/>
        </p:spPr>
        <p:txBody>
          <a:bodyPr wrap="square" rtlCol="0">
            <a:spAutoFit/>
          </a:bodyPr>
          <a:lstStyle/>
          <a:p>
            <a:r>
              <a:rPr lang="en-US" dirty="0" smtClean="0"/>
              <a:t>Wise, 2010</a:t>
            </a:r>
            <a:endParaRPr lang="en-US" dirty="0"/>
          </a:p>
        </p:txBody>
      </p:sp>
      <p:sp>
        <p:nvSpPr>
          <p:cNvPr id="7" name="Slide Number Placeholder 6"/>
          <p:cNvSpPr>
            <a:spLocks noGrp="1"/>
          </p:cNvSpPr>
          <p:nvPr>
            <p:ph type="sldNum" sz="quarter" idx="12"/>
          </p:nvPr>
        </p:nvSpPr>
        <p:spPr/>
        <p:txBody>
          <a:bodyPr/>
          <a:lstStyle/>
          <a:p>
            <a:pPr>
              <a:defRPr/>
            </a:pPr>
            <a:fld id="{7E6BF97B-69E0-429A-A351-9ABB5F7B0E0A}" type="slidenum">
              <a:rPr lang="en-US" smtClean="0"/>
              <a:pPr>
                <a:defRPr/>
              </a:pPr>
              <a:t>28</a:t>
            </a:fld>
            <a:endParaRPr lang="en-US"/>
          </a:p>
        </p:txBody>
      </p:sp>
      <p:sp>
        <p:nvSpPr>
          <p:cNvPr id="9" name="Footer Placeholder 8"/>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9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rity2.jpg"/>
          <p:cNvPicPr>
            <a:picLocks noChangeAspect="1"/>
          </p:cNvPicPr>
          <p:nvPr/>
        </p:nvPicPr>
        <p:blipFill>
          <a:blip r:embed="rId3" cstate="print"/>
          <a:stretch>
            <a:fillRect/>
          </a:stretch>
        </p:blipFill>
        <p:spPr>
          <a:xfrm>
            <a:off x="4191000" y="1295400"/>
            <a:ext cx="4658995" cy="3505200"/>
          </a:xfrm>
          <a:prstGeom prst="rect">
            <a:avLst/>
          </a:prstGeom>
        </p:spPr>
      </p:pic>
      <p:sp>
        <p:nvSpPr>
          <p:cNvPr id="2" name="Content Placeholder 1"/>
          <p:cNvSpPr>
            <a:spLocks noGrp="1"/>
          </p:cNvSpPr>
          <p:nvPr>
            <p:ph idx="1"/>
          </p:nvPr>
        </p:nvSpPr>
        <p:spPr>
          <a:xfrm>
            <a:off x="0" y="914400"/>
            <a:ext cx="4648200" cy="5334000"/>
          </a:xfrm>
        </p:spPr>
        <p:txBody>
          <a:bodyPr>
            <a:normAutofit/>
          </a:bodyPr>
          <a:lstStyle/>
          <a:p>
            <a:r>
              <a:rPr lang="en-US" sz="2800" dirty="0" smtClean="0"/>
              <a:t>Most perceive institutional support</a:t>
            </a:r>
          </a:p>
          <a:p>
            <a:r>
              <a:rPr lang="en-US" sz="2800" dirty="0" smtClean="0"/>
              <a:t>Most perceived as resource by colleagues</a:t>
            </a:r>
          </a:p>
          <a:p>
            <a:r>
              <a:rPr lang="en-US" sz="2800" dirty="0" smtClean="0"/>
              <a:t>C</a:t>
            </a:r>
            <a:r>
              <a:rPr lang="en-US" sz="2800" dirty="0" smtClean="0"/>
              <a:t>limate scientist connections</a:t>
            </a:r>
          </a:p>
          <a:p>
            <a:r>
              <a:rPr lang="en-US" sz="2800" dirty="0" smtClean="0"/>
              <a:t>National science/ education communities</a:t>
            </a:r>
          </a:p>
          <a:p>
            <a:r>
              <a:rPr lang="en-US" sz="2800" dirty="0" smtClean="0"/>
              <a:t>Local/regional communities</a:t>
            </a:r>
          </a:p>
        </p:txBody>
      </p:sp>
      <p:sp>
        <p:nvSpPr>
          <p:cNvPr id="3" name="Title 2"/>
          <p:cNvSpPr>
            <a:spLocks noGrp="1"/>
          </p:cNvSpPr>
          <p:nvPr>
            <p:ph type="title"/>
          </p:nvPr>
        </p:nvSpPr>
        <p:spPr/>
        <p:txBody>
          <a:bodyPr/>
          <a:lstStyle/>
          <a:p>
            <a:r>
              <a:rPr lang="en-US" dirty="0" smtClean="0"/>
              <a:t>Participation in PD/community</a:t>
            </a:r>
            <a:endParaRPr lang="en-US" dirty="0"/>
          </a:p>
        </p:txBody>
      </p:sp>
      <p:sp>
        <p:nvSpPr>
          <p:cNvPr id="5" name="TextBox 4"/>
          <p:cNvSpPr txBox="1"/>
          <p:nvPr/>
        </p:nvSpPr>
        <p:spPr>
          <a:xfrm>
            <a:off x="2209800" y="5638800"/>
            <a:ext cx="6096000" cy="1077218"/>
          </a:xfrm>
          <a:prstGeom prst="rect">
            <a:avLst/>
          </a:prstGeom>
          <a:noFill/>
        </p:spPr>
        <p:txBody>
          <a:bodyPr wrap="square" rtlCol="0">
            <a:spAutoFit/>
          </a:bodyPr>
          <a:lstStyle/>
          <a:p>
            <a:pPr algn="ctr"/>
            <a:r>
              <a:rPr lang="en-US" sz="3200" b="1" dirty="0" smtClean="0"/>
              <a:t>Iceeonline.org/forum and </a:t>
            </a:r>
            <a:r>
              <a:rPr lang="en-US" sz="3200" b="1" dirty="0" err="1" smtClean="0"/>
              <a:t>listserve</a:t>
            </a:r>
            <a:endParaRPr lang="en-US" sz="3200" b="1" dirty="0"/>
          </a:p>
        </p:txBody>
      </p:sp>
      <p:sp>
        <p:nvSpPr>
          <p:cNvPr id="6" name="Slide Number Placeholder 5"/>
          <p:cNvSpPr>
            <a:spLocks noGrp="1"/>
          </p:cNvSpPr>
          <p:nvPr>
            <p:ph type="sldNum" sz="quarter" idx="12"/>
          </p:nvPr>
        </p:nvSpPr>
        <p:spPr/>
        <p:txBody>
          <a:bodyPr/>
          <a:lstStyle/>
          <a:p>
            <a:pPr>
              <a:defRPr/>
            </a:pPr>
            <a:fld id="{7E6BF97B-69E0-429A-A351-9ABB5F7B0E0A}" type="slidenum">
              <a:rPr lang="en-US" smtClean="0"/>
              <a:pPr>
                <a:defRPr/>
              </a:pPr>
              <a:t>29</a:t>
            </a:fld>
            <a:endParaRPr lang="en-US"/>
          </a:p>
        </p:txBody>
      </p:sp>
      <p:sp>
        <p:nvSpPr>
          <p:cNvPr id="7" name="Footer Placeholder 6"/>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914400"/>
          <a:ext cx="8503920" cy="5531656"/>
        </p:xfrm>
        <a:graphic>
          <a:graphicData uri="http://schemas.openxmlformats.org/drawingml/2006/table">
            <a:tbl>
              <a:tblPr firstRow="1" bandRow="1">
                <a:tableStyleId>{5C22544A-7EE6-4342-B048-85BDC9FD1C3A}</a:tableStyleId>
              </a:tblPr>
              <a:tblGrid>
                <a:gridCol w="2133600"/>
                <a:gridCol w="2133600"/>
                <a:gridCol w="2103120"/>
                <a:gridCol w="2133600"/>
              </a:tblGrid>
              <a:tr h="1463040">
                <a:tc>
                  <a:txBody>
                    <a:bodyPr/>
                    <a:lstStyle/>
                    <a:p>
                      <a:pPr marL="0" marR="0" algn="ctr">
                        <a:lnSpc>
                          <a:spcPct val="115000"/>
                        </a:lnSpc>
                        <a:spcBef>
                          <a:spcPts val="0"/>
                        </a:spcBef>
                        <a:spcAft>
                          <a:spcPts val="0"/>
                        </a:spcAft>
                      </a:pPr>
                      <a:r>
                        <a:rPr lang="en-US" sz="2400" dirty="0">
                          <a:latin typeface="Calibri"/>
                          <a:ea typeface="Calibri"/>
                          <a:cs typeface="Times New Roman"/>
                        </a:rPr>
                        <a:t>Year </a:t>
                      </a: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latin typeface="Calibri"/>
                          <a:ea typeface="Calibri"/>
                          <a:cs typeface="Times New Roman"/>
                        </a:rPr>
                        <a:t>Project</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smtClean="0">
                          <a:latin typeface="Calibri"/>
                          <a:ea typeface="Calibri"/>
                          <a:cs typeface="Times New Roman"/>
                        </a:rPr>
                        <a:t>Secondary respondents (N)</a:t>
                      </a: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latin typeface="Calibri"/>
                          <a:ea typeface="Calibri"/>
                          <a:cs typeface="Times New Roman"/>
                        </a:rPr>
                        <a:t>Degree of </a:t>
                      </a:r>
                      <a:r>
                        <a:rPr lang="en-US" sz="2400" dirty="0" smtClean="0">
                          <a:latin typeface="Calibri"/>
                          <a:ea typeface="Calibri"/>
                          <a:cs typeface="Times New Roman"/>
                        </a:rPr>
                        <a:t>engagement</a:t>
                      </a:r>
                      <a:endParaRPr lang="en-US" sz="2000" dirty="0">
                        <a:latin typeface="Calibri"/>
                        <a:ea typeface="Calibri"/>
                        <a:cs typeface="Times New Roman"/>
                      </a:endParaRPr>
                    </a:p>
                  </a:txBody>
                  <a:tcPr marL="68580" marR="68580" marT="0" marB="0"/>
                </a:tc>
              </a:tr>
              <a:tr h="1173650">
                <a:tc>
                  <a:txBody>
                    <a:bodyPr/>
                    <a:lstStyle/>
                    <a:p>
                      <a:pPr marL="0" marR="0">
                        <a:lnSpc>
                          <a:spcPct val="115000"/>
                        </a:lnSpc>
                        <a:spcBef>
                          <a:spcPts val="0"/>
                        </a:spcBef>
                        <a:spcAft>
                          <a:spcPts val="0"/>
                        </a:spcAft>
                      </a:pPr>
                      <a:r>
                        <a:rPr lang="en-US" sz="2400" dirty="0" smtClean="0">
                          <a:latin typeface="Calibri"/>
                          <a:ea typeface="Calibri"/>
                          <a:cs typeface="Times New Roman"/>
                        </a:rPr>
                        <a:t>2009</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latin typeface="Calibri"/>
                          <a:ea typeface="Calibri"/>
                          <a:cs typeface="Times New Roman"/>
                        </a:rPr>
                        <a:t>ICEE Needs Assessment</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latin typeface="Calibri"/>
                          <a:ea typeface="Calibri"/>
                          <a:cs typeface="Times New Roman"/>
                        </a:rPr>
                        <a:t>284</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latin typeface="Calibri"/>
                          <a:ea typeface="Calibri"/>
                          <a:cs typeface="Times New Roman"/>
                        </a:rPr>
                        <a:t>61</a:t>
                      </a:r>
                      <a:r>
                        <a:rPr lang="en-US" sz="2400" dirty="0" smtClean="0">
                          <a:latin typeface="Calibri"/>
                          <a:ea typeface="Calibri"/>
                          <a:cs typeface="Times New Roman"/>
                        </a:rPr>
                        <a:t>%</a:t>
                      </a:r>
                      <a:endParaRPr lang="en-US" sz="2000" dirty="0">
                        <a:latin typeface="Calibri"/>
                        <a:ea typeface="Calibri"/>
                        <a:cs typeface="Times New Roman"/>
                      </a:endParaRPr>
                    </a:p>
                  </a:txBody>
                  <a:tcPr marL="68580" marR="68580" marT="0" marB="0"/>
                </a:tc>
              </a:tr>
              <a:tr h="1173650">
                <a:tc>
                  <a:txBody>
                    <a:bodyPr/>
                    <a:lstStyle/>
                    <a:p>
                      <a:pPr marL="0" marR="0">
                        <a:lnSpc>
                          <a:spcPct val="115000"/>
                        </a:lnSpc>
                        <a:spcBef>
                          <a:spcPts val="0"/>
                        </a:spcBef>
                        <a:spcAft>
                          <a:spcPts val="0"/>
                        </a:spcAft>
                      </a:pPr>
                      <a:r>
                        <a:rPr lang="en-US" sz="2400">
                          <a:latin typeface="Calibri"/>
                          <a:ea typeface="Calibri"/>
                          <a:cs typeface="Times New Roman"/>
                        </a:rPr>
                        <a:t>2010</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latin typeface="Calibri"/>
                          <a:ea typeface="Calibri"/>
                          <a:cs typeface="Times New Roman"/>
                        </a:rPr>
                        <a:t>CLEAN Invitational Survey</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smtClean="0">
                          <a:latin typeface="Calibri"/>
                          <a:ea typeface="Calibri"/>
                          <a:cs typeface="Times New Roman"/>
                        </a:rPr>
                        <a:t>300</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smtClean="0">
                          <a:solidFill>
                            <a:schemeClr val="tx1"/>
                          </a:solidFill>
                          <a:latin typeface="Calibri"/>
                          <a:ea typeface="Calibri"/>
                          <a:cs typeface="Times New Roman"/>
                        </a:rPr>
                        <a:t>56-93%</a:t>
                      </a:r>
                      <a:endParaRPr lang="en-US" sz="2000" dirty="0">
                        <a:solidFill>
                          <a:schemeClr val="tx1"/>
                        </a:solidFill>
                        <a:latin typeface="Calibri"/>
                        <a:ea typeface="Calibri"/>
                        <a:cs typeface="Times New Roman"/>
                      </a:endParaRPr>
                    </a:p>
                  </a:txBody>
                  <a:tcPr marL="68580" marR="68580" marT="0" marB="0"/>
                </a:tc>
              </a:tr>
              <a:tr h="1460473">
                <a:tc>
                  <a:txBody>
                    <a:bodyPr/>
                    <a:lstStyle/>
                    <a:p>
                      <a:pPr marL="0" marR="0">
                        <a:lnSpc>
                          <a:spcPct val="115000"/>
                        </a:lnSpc>
                        <a:spcBef>
                          <a:spcPts val="0"/>
                        </a:spcBef>
                        <a:spcAft>
                          <a:spcPts val="0"/>
                        </a:spcAft>
                      </a:pPr>
                      <a:r>
                        <a:rPr lang="en-US" sz="2400">
                          <a:latin typeface="Calibri"/>
                          <a:ea typeface="Calibri"/>
                          <a:cs typeface="Times New Roman"/>
                        </a:rPr>
                        <a:t>2011</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latin typeface="Calibri"/>
                          <a:ea typeface="Calibri"/>
                          <a:cs typeface="Times New Roman"/>
                        </a:rPr>
                        <a:t>CLEAN Informant Network</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latin typeface="Calibri"/>
                          <a:ea typeface="Calibri"/>
                          <a:cs typeface="Times New Roman"/>
                        </a:rPr>
                        <a:t>145  (97% response rate) </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latin typeface="Calibri"/>
                          <a:ea typeface="Calibri"/>
                          <a:cs typeface="Times New Roman"/>
                        </a:rPr>
                        <a:t>80% middle school</a:t>
                      </a:r>
                      <a:endParaRPr lang="en-US" sz="2000" dirty="0">
                        <a:latin typeface="Calibri"/>
                        <a:ea typeface="Calibri"/>
                        <a:cs typeface="Times New Roman"/>
                      </a:endParaRPr>
                    </a:p>
                    <a:p>
                      <a:pPr marL="0" marR="0">
                        <a:lnSpc>
                          <a:spcPct val="115000"/>
                        </a:lnSpc>
                        <a:spcBef>
                          <a:spcPts val="0"/>
                        </a:spcBef>
                        <a:spcAft>
                          <a:spcPts val="0"/>
                        </a:spcAft>
                      </a:pPr>
                      <a:r>
                        <a:rPr lang="en-US" sz="2400" dirty="0">
                          <a:latin typeface="Calibri"/>
                          <a:ea typeface="Calibri"/>
                          <a:cs typeface="Times New Roman"/>
                        </a:rPr>
                        <a:t>88% high school </a:t>
                      </a:r>
                      <a:r>
                        <a:rPr lang="en-US" sz="1200" dirty="0">
                          <a:latin typeface="Calibri"/>
                          <a:ea typeface="Calibri"/>
                          <a:cs typeface="Times New Roman"/>
                        </a:rPr>
                        <a:t> </a:t>
                      </a:r>
                      <a:endParaRPr lang="en-US" sz="2000" dirty="0">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p:txBody>
          <a:bodyPr/>
          <a:lstStyle/>
          <a:p>
            <a:r>
              <a:rPr lang="en-US" dirty="0" smtClean="0"/>
              <a:t>Context of this work</a:t>
            </a:r>
            <a:endParaRPr lang="en-US" dirty="0"/>
          </a:p>
        </p:txBody>
      </p:sp>
      <p:sp>
        <p:nvSpPr>
          <p:cNvPr id="5" name="Slide Number Placeholder 4"/>
          <p:cNvSpPr>
            <a:spLocks noGrp="1"/>
          </p:cNvSpPr>
          <p:nvPr>
            <p:ph type="sldNum" sz="quarter" idx="12"/>
          </p:nvPr>
        </p:nvSpPr>
        <p:spPr/>
        <p:txBody>
          <a:bodyPr/>
          <a:lstStyle/>
          <a:p>
            <a:pPr>
              <a:defRPr/>
            </a:pPr>
            <a:fld id="{7E6BF97B-69E0-429A-A351-9ABB5F7B0E0A}" type="slidenum">
              <a:rPr lang="en-US" smtClean="0">
                <a:solidFill>
                  <a:prstClr val="black"/>
                </a:solidFill>
              </a:rPr>
              <a:pPr>
                <a:defRPr/>
              </a:pPr>
              <a:t>3</a:t>
            </a:fld>
            <a:endParaRPr lang="en-US">
              <a:solidFill>
                <a:prstClr val="black"/>
              </a:solidFill>
            </a:endParaRPr>
          </a:p>
        </p:txBody>
      </p:sp>
      <p:sp>
        <p:nvSpPr>
          <p:cNvPr id="6" name="Footer Placeholder 5"/>
          <p:cNvSpPr>
            <a:spLocks noGrp="1"/>
          </p:cNvSpPr>
          <p:nvPr>
            <p:ph type="ftr" sz="quarter" idx="11"/>
          </p:nvPr>
        </p:nvSpPr>
        <p:spPr/>
        <p:txBody>
          <a:bodyPr/>
          <a:lstStyle/>
          <a:p>
            <a:pPr>
              <a:defRPr/>
            </a:pPr>
            <a:r>
              <a:rPr lang="en-US" smtClean="0">
                <a:solidFill>
                  <a:prstClr val="black"/>
                </a:solidFill>
              </a:rPr>
              <a:t>Susan.buhr@colorado.edu</a:t>
            </a:r>
            <a:endParaRPr lang="en-US">
              <a:solidFill>
                <a:prstClr val="blac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Valuable PD:  Sustained</a:t>
            </a:r>
            <a:endParaRPr lang="en-US" dirty="0"/>
          </a:p>
        </p:txBody>
      </p:sp>
      <p:graphicFrame>
        <p:nvGraphicFramePr>
          <p:cNvPr id="4" name="Chart 3"/>
          <p:cNvGraphicFramePr/>
          <p:nvPr/>
        </p:nvGraphicFramePr>
        <p:xfrm>
          <a:off x="762000" y="838200"/>
          <a:ext cx="75438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E6BF97B-69E0-429A-A351-9ABB5F7B0E0A}" type="slidenum">
              <a:rPr lang="en-US" smtClean="0"/>
              <a:pPr>
                <a:defRPr/>
              </a:pPr>
              <a:t>30</a:t>
            </a:fld>
            <a:endParaRPr lang="en-US"/>
          </a:p>
        </p:txBody>
      </p:sp>
      <p:sp>
        <p:nvSpPr>
          <p:cNvPr id="6" name="Footer Placeholder 5"/>
          <p:cNvSpPr>
            <a:spLocks noGrp="1"/>
          </p:cNvSpPr>
          <p:nvPr>
            <p:ph type="ftr" sz="quarter" idx="11"/>
          </p:nvPr>
        </p:nvSpPr>
        <p:spPr/>
        <p:txBody>
          <a:bodyPr/>
          <a:lstStyle/>
          <a:p>
            <a:pPr>
              <a:defRPr/>
            </a:pPr>
            <a:r>
              <a:rPr lang="en-US" smtClean="0"/>
              <a:t>Susan.buhr@colorado.edu</a:t>
            </a:r>
            <a:endParaRPr lang="en-US"/>
          </a:p>
        </p:txBody>
      </p:sp>
      <p:sp>
        <p:nvSpPr>
          <p:cNvPr id="7" name="TextBox 6"/>
          <p:cNvSpPr txBox="1"/>
          <p:nvPr/>
        </p:nvSpPr>
        <p:spPr>
          <a:xfrm>
            <a:off x="6858000" y="5715000"/>
            <a:ext cx="1981200" cy="369332"/>
          </a:xfrm>
          <a:prstGeom prst="rect">
            <a:avLst/>
          </a:prstGeom>
          <a:noFill/>
        </p:spPr>
        <p:txBody>
          <a:bodyPr wrap="square" rtlCol="0">
            <a:spAutoFit/>
          </a:bodyPr>
          <a:lstStyle/>
          <a:p>
            <a:r>
              <a:rPr lang="en-US" dirty="0" smtClean="0"/>
              <a:t>CLEAN 2011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534400" cy="5169091"/>
          </a:xfrm>
        </p:spPr>
        <p:txBody>
          <a:bodyPr>
            <a:normAutofit/>
          </a:bodyPr>
          <a:lstStyle/>
          <a:p>
            <a:r>
              <a:rPr lang="en-US" dirty="0" smtClean="0"/>
              <a:t>Online course ICEE Spring 2012</a:t>
            </a:r>
          </a:p>
          <a:p>
            <a:pPr lvl="1"/>
            <a:r>
              <a:rPr lang="en-US" dirty="0" smtClean="0"/>
              <a:t>3 credit grad ENVS or Continuing Ed or nominal admin fee</a:t>
            </a:r>
          </a:p>
          <a:p>
            <a:pPr lvl="1"/>
            <a:r>
              <a:rPr lang="en-US" dirty="0" smtClean="0"/>
              <a:t>Teaching strategies, Essential Principles Climate Lit, capstone local teaching activity</a:t>
            </a:r>
          </a:p>
          <a:p>
            <a:pPr lvl="1"/>
            <a:r>
              <a:rPr lang="en-US" dirty="0" smtClean="0"/>
              <a:t>Email susan.buhr@colorado.edu</a:t>
            </a:r>
          </a:p>
          <a:p>
            <a:r>
              <a:rPr lang="en-US" dirty="0" smtClean="0"/>
              <a:t>CLEAN webinars</a:t>
            </a:r>
          </a:p>
          <a:p>
            <a:pPr lvl="1">
              <a:buNone/>
            </a:pPr>
            <a:r>
              <a:rPr lang="en-US" dirty="0" smtClean="0">
                <a:hlinkClick r:id="rId2"/>
              </a:rPr>
              <a:t>http</a:t>
            </a:r>
            <a:r>
              <a:rPr lang="en-US" dirty="0" smtClean="0">
                <a:hlinkClick r:id="rId2"/>
              </a:rPr>
              <a:t>://</a:t>
            </a:r>
            <a:r>
              <a:rPr lang="en-US" dirty="0" smtClean="0">
                <a:hlinkClick r:id="rId2"/>
              </a:rPr>
              <a:t>www.cleanet.org/clean/community/webinars/index.html</a:t>
            </a:r>
            <a:endParaRPr lang="en-US" dirty="0" smtClean="0"/>
          </a:p>
          <a:p>
            <a:r>
              <a:rPr lang="en-US" dirty="0" smtClean="0"/>
              <a:t>CLEAN online faculty workshops</a:t>
            </a:r>
          </a:p>
          <a:p>
            <a:pPr lvl="1"/>
            <a:r>
              <a:rPr lang="en-US" dirty="0" smtClean="0"/>
              <a:t>April </a:t>
            </a:r>
            <a:r>
              <a:rPr lang="en-US" dirty="0" smtClean="0"/>
              <a:t>2-14, 2012 - Communicating Climate Science in the </a:t>
            </a:r>
            <a:r>
              <a:rPr lang="en-US" dirty="0" smtClean="0"/>
              <a:t>Classroom</a:t>
            </a:r>
          </a:p>
          <a:p>
            <a:pPr lvl="1"/>
            <a:r>
              <a:rPr lang="en-US" dirty="0" smtClean="0"/>
              <a:t>May </a:t>
            </a:r>
            <a:r>
              <a:rPr lang="en-US" dirty="0" smtClean="0"/>
              <a:t>7-16, 2012 - Teaching Climate Complexity</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Professional development opportunities</a:t>
            </a:r>
            <a:endParaRPr lang="en-US" dirty="0"/>
          </a:p>
        </p:txBody>
      </p:sp>
      <p:sp>
        <p:nvSpPr>
          <p:cNvPr id="4" name="Slide Number Placeholder 3"/>
          <p:cNvSpPr>
            <a:spLocks noGrp="1"/>
          </p:cNvSpPr>
          <p:nvPr>
            <p:ph type="sldNum" sz="quarter" idx="12"/>
          </p:nvPr>
        </p:nvSpPr>
        <p:spPr/>
        <p:txBody>
          <a:bodyPr/>
          <a:lstStyle/>
          <a:p>
            <a:pPr>
              <a:defRPr/>
            </a:pPr>
            <a:fld id="{7E6BF97B-69E0-429A-A351-9ABB5F7B0E0A}"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buNone/>
            </a:pPr>
            <a:r>
              <a:rPr lang="en-US" dirty="0" smtClean="0">
                <a:solidFill>
                  <a:schemeClr val="accent1"/>
                </a:solidFill>
              </a:rPr>
              <a:t>Opportunities:</a:t>
            </a:r>
          </a:p>
          <a:p>
            <a:r>
              <a:rPr lang="en-US" sz="2400" dirty="0" smtClean="0"/>
              <a:t>Reach to all society</a:t>
            </a:r>
          </a:p>
          <a:p>
            <a:r>
              <a:rPr lang="en-US" sz="2400" dirty="0" smtClean="0"/>
              <a:t>High interest</a:t>
            </a:r>
          </a:p>
          <a:p>
            <a:r>
              <a:rPr lang="en-US" sz="2400" dirty="0" smtClean="0"/>
              <a:t>Encouragement is effective</a:t>
            </a:r>
          </a:p>
          <a:p>
            <a:r>
              <a:rPr lang="en-US" sz="2400" dirty="0" smtClean="0"/>
              <a:t>Potential standards alignment</a:t>
            </a:r>
          </a:p>
          <a:p>
            <a:pPr>
              <a:buNone/>
            </a:pPr>
            <a:r>
              <a:rPr lang="en-US" sz="2400" dirty="0" smtClean="0"/>
              <a:t>	</a:t>
            </a:r>
            <a:endParaRPr lang="en-US" sz="2400" dirty="0"/>
          </a:p>
        </p:txBody>
      </p:sp>
      <p:sp>
        <p:nvSpPr>
          <p:cNvPr id="3" name="Content Placeholder 2"/>
          <p:cNvSpPr>
            <a:spLocks noGrp="1"/>
          </p:cNvSpPr>
          <p:nvPr>
            <p:ph sz="half" idx="2"/>
          </p:nvPr>
        </p:nvSpPr>
        <p:spPr>
          <a:xfrm>
            <a:off x="4648200" y="1481328"/>
            <a:ext cx="3886200" cy="4525963"/>
          </a:xfrm>
        </p:spPr>
        <p:txBody>
          <a:bodyPr/>
          <a:lstStyle/>
          <a:p>
            <a:pPr>
              <a:buNone/>
            </a:pPr>
            <a:r>
              <a:rPr lang="en-US" dirty="0" smtClean="0">
                <a:solidFill>
                  <a:schemeClr val="accent2"/>
                </a:solidFill>
              </a:rPr>
              <a:t>Challenges</a:t>
            </a:r>
            <a:r>
              <a:rPr lang="en-US" dirty="0" smtClean="0"/>
              <a:t>:</a:t>
            </a:r>
          </a:p>
          <a:p>
            <a:r>
              <a:rPr lang="en-US" sz="2400" dirty="0" smtClean="0"/>
              <a:t>Persistent controversy</a:t>
            </a:r>
          </a:p>
          <a:p>
            <a:r>
              <a:rPr lang="en-US" sz="2400" dirty="0" smtClean="0"/>
              <a:t>Lack of </a:t>
            </a:r>
            <a:r>
              <a:rPr lang="en-US" sz="2400" dirty="0" err="1" smtClean="0"/>
              <a:t>alignmnent</a:t>
            </a:r>
            <a:r>
              <a:rPr lang="en-US" sz="2400" dirty="0" smtClean="0"/>
              <a:t> with standards</a:t>
            </a:r>
          </a:p>
          <a:p>
            <a:r>
              <a:rPr lang="en-US" sz="2400" dirty="0" smtClean="0"/>
              <a:t>New topic for most</a:t>
            </a:r>
          </a:p>
          <a:p>
            <a:pPr>
              <a:buNone/>
            </a:pPr>
            <a:endParaRPr lang="en-US" dirty="0"/>
          </a:p>
        </p:txBody>
      </p:sp>
      <p:sp>
        <p:nvSpPr>
          <p:cNvPr id="5" name="Title 4"/>
          <p:cNvSpPr>
            <a:spLocks noGrp="1"/>
          </p:cNvSpPr>
          <p:nvPr>
            <p:ph type="title"/>
          </p:nvPr>
        </p:nvSpPr>
        <p:spPr/>
        <p:txBody>
          <a:bodyPr/>
          <a:lstStyle/>
          <a:p>
            <a:r>
              <a:rPr lang="en-US" dirty="0" smtClean="0"/>
              <a:t>Conclusion</a:t>
            </a:r>
            <a:endParaRPr lang="en-US" dirty="0"/>
          </a:p>
        </p:txBody>
      </p:sp>
      <p:sp>
        <p:nvSpPr>
          <p:cNvPr id="6" name="Slide Number Placeholder 5"/>
          <p:cNvSpPr>
            <a:spLocks noGrp="1"/>
          </p:cNvSpPr>
          <p:nvPr>
            <p:ph type="sldNum" sz="quarter" idx="12"/>
          </p:nvPr>
        </p:nvSpPr>
        <p:spPr/>
        <p:txBody>
          <a:bodyPr/>
          <a:lstStyle/>
          <a:p>
            <a:pPr>
              <a:defRPr/>
            </a:pPr>
            <a:fld id="{5772E8BF-346D-4874-B606-12430800778A}" type="slidenum">
              <a:rPr lang="en-US" smtClean="0">
                <a:solidFill>
                  <a:prstClr val="white"/>
                </a:solidFill>
              </a:rPr>
              <a:pPr>
                <a:defRPr/>
              </a:pPr>
              <a:t>32</a:t>
            </a:fld>
            <a:endParaRPr lang="en-US">
              <a:solidFill>
                <a:prstClr val="white"/>
              </a:solidFill>
            </a:endParaRPr>
          </a:p>
        </p:txBody>
      </p:sp>
      <p:sp>
        <p:nvSpPr>
          <p:cNvPr id="7" name="Footer Placeholder 6"/>
          <p:cNvSpPr>
            <a:spLocks noGrp="1"/>
          </p:cNvSpPr>
          <p:nvPr>
            <p:ph type="ftr" sz="quarter" idx="11"/>
          </p:nvPr>
        </p:nvSpPr>
        <p:spPr/>
        <p:txBody>
          <a:bodyPr/>
          <a:lstStyle/>
          <a:p>
            <a:pPr>
              <a:defRPr/>
            </a:pPr>
            <a:r>
              <a:rPr lang="en-US" smtClean="0">
                <a:solidFill>
                  <a:prstClr val="white"/>
                </a:solidFill>
              </a:rPr>
              <a:t>Susan.buhr@colorado.edu</a:t>
            </a:r>
            <a:endParaRPr lang="en-US">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Spacer between presentation and other slides</a:t>
            </a:r>
            <a:endParaRPr lang="en-US" dirty="0"/>
          </a:p>
        </p:txBody>
      </p:sp>
      <p:sp>
        <p:nvSpPr>
          <p:cNvPr id="4" name="Slide Number Placeholder 3"/>
          <p:cNvSpPr>
            <a:spLocks noGrp="1"/>
          </p:cNvSpPr>
          <p:nvPr>
            <p:ph type="sldNum" sz="quarter" idx="12"/>
          </p:nvPr>
        </p:nvSpPr>
        <p:spPr/>
        <p:txBody>
          <a:bodyPr/>
          <a:lstStyle/>
          <a:p>
            <a:pPr>
              <a:defRPr/>
            </a:pPr>
            <a:fld id="{7E6BF97B-69E0-429A-A351-9ABB5F7B0E0A}"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304800"/>
            <a:ext cx="8534400" cy="758825"/>
          </a:xfrm>
        </p:spPr>
        <p:txBody>
          <a:bodyPr/>
          <a:lstStyle/>
          <a:p>
            <a:endParaRPr lang="en-US" smtClean="0">
              <a:solidFill>
                <a:srgbClr val="7B9899"/>
              </a:solidFill>
            </a:endParaRPr>
          </a:p>
        </p:txBody>
      </p:sp>
      <p:sp>
        <p:nvSpPr>
          <p:cNvPr id="15363" name="Content Placeholder 2"/>
          <p:cNvSpPr>
            <a:spLocks noGrp="1"/>
          </p:cNvSpPr>
          <p:nvPr>
            <p:ph sz="quarter" idx="1"/>
          </p:nvPr>
        </p:nvSpPr>
        <p:spPr>
          <a:xfrm>
            <a:off x="301625" y="1527175"/>
            <a:ext cx="8504238" cy="4572000"/>
          </a:xfrm>
        </p:spPr>
        <p:txBody>
          <a:bodyPr/>
          <a:lstStyle/>
          <a:p>
            <a:endParaRPr lang="en-US" smtClean="0"/>
          </a:p>
        </p:txBody>
      </p:sp>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5" name="Chart 4"/>
          <p:cNvGraphicFramePr/>
          <p:nvPr/>
        </p:nvGraphicFramePr>
        <p:xfrm>
          <a:off x="609600" y="1447800"/>
          <a:ext cx="7162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15366" name="TextBox 5"/>
          <p:cNvSpPr txBox="1">
            <a:spLocks noChangeArrowheads="1"/>
          </p:cNvSpPr>
          <p:nvPr/>
        </p:nvSpPr>
        <p:spPr bwMode="auto">
          <a:xfrm>
            <a:off x="609600" y="457200"/>
            <a:ext cx="7924800" cy="1200150"/>
          </a:xfrm>
          <a:prstGeom prst="rect">
            <a:avLst/>
          </a:prstGeom>
          <a:noFill/>
          <a:ln w="9525">
            <a:noFill/>
            <a:miter lim="800000"/>
            <a:headEnd/>
            <a:tailEnd/>
          </a:ln>
        </p:spPr>
        <p:txBody>
          <a:bodyPr>
            <a:spAutoFit/>
          </a:bodyPr>
          <a:lstStyle/>
          <a:p>
            <a:pPr algn="ctr"/>
            <a:r>
              <a:rPr lang="en-US" sz="2400" i="1">
                <a:latin typeface="Georgia" pitchFamily="18" charset="0"/>
              </a:rPr>
              <a:t>Question: </a:t>
            </a:r>
            <a:r>
              <a:rPr lang="en-US" sz="2400">
                <a:latin typeface="Georgia" pitchFamily="18" charset="0"/>
              </a:rPr>
              <a:t>If you have tried or considered teaching climate change in your classroom, </a:t>
            </a:r>
            <a:r>
              <a:rPr lang="en-US" sz="2400" b="1">
                <a:latin typeface="Georgia" pitchFamily="18" charset="0"/>
              </a:rPr>
              <a:t>what kinds of challenges have you come up against</a:t>
            </a:r>
            <a:r>
              <a:rPr lang="en-US" sz="2400">
                <a:latin typeface="Georgia" pitchFamily="18" charset="0"/>
              </a:rPr>
              <a:t>? </a:t>
            </a:r>
          </a:p>
        </p:txBody>
      </p:sp>
      <p:sp>
        <p:nvSpPr>
          <p:cNvPr id="15367" name="TextBox 6"/>
          <p:cNvSpPr txBox="1">
            <a:spLocks noChangeArrowheads="1"/>
          </p:cNvSpPr>
          <p:nvPr/>
        </p:nvSpPr>
        <p:spPr bwMode="auto">
          <a:xfrm>
            <a:off x="6019800" y="6172200"/>
            <a:ext cx="2895600" cy="400050"/>
          </a:xfrm>
          <a:prstGeom prst="rect">
            <a:avLst/>
          </a:prstGeom>
          <a:noFill/>
          <a:ln w="9525">
            <a:noFill/>
            <a:miter lim="800000"/>
            <a:headEnd/>
            <a:tailEnd/>
          </a:ln>
        </p:spPr>
        <p:txBody>
          <a:bodyPr>
            <a:spAutoFit/>
          </a:bodyPr>
          <a:lstStyle/>
          <a:p>
            <a:r>
              <a:rPr lang="en-US" sz="1000" i="1">
                <a:latin typeface="Georgia" pitchFamily="18" charset="0"/>
              </a:rPr>
              <a:t>Learnmoreaboutclimate survey among Colorado teachers 2011, N=53</a:t>
            </a:r>
          </a:p>
        </p:txBody>
      </p:sp>
      <p:graphicFrame>
        <p:nvGraphicFramePr>
          <p:cNvPr id="9" name="Chart 8"/>
          <p:cNvGraphicFramePr/>
          <p:nvPr/>
        </p:nvGraphicFramePr>
        <p:xfrm>
          <a:off x="3733800" y="1905000"/>
          <a:ext cx="4648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5369" name="TextBox 9"/>
          <p:cNvSpPr txBox="1">
            <a:spLocks noChangeArrowheads="1"/>
          </p:cNvSpPr>
          <p:nvPr/>
        </p:nvSpPr>
        <p:spPr bwMode="auto">
          <a:xfrm>
            <a:off x="381000" y="1905000"/>
            <a:ext cx="3886200" cy="646113"/>
          </a:xfrm>
          <a:prstGeom prst="rect">
            <a:avLst/>
          </a:prstGeom>
          <a:noFill/>
          <a:ln w="9525">
            <a:noFill/>
            <a:miter lim="800000"/>
            <a:headEnd/>
            <a:tailEnd/>
          </a:ln>
        </p:spPr>
        <p:txBody>
          <a:bodyPr>
            <a:spAutoFit/>
          </a:bodyPr>
          <a:lstStyle/>
          <a:p>
            <a:r>
              <a:rPr lang="en-US" b="1">
                <a:latin typeface="Georgia" pitchFamily="18" charset="0"/>
              </a:rPr>
              <a:t>Content</a:t>
            </a:r>
            <a:r>
              <a:rPr lang="en-US">
                <a:latin typeface="Georgia" pitchFamily="18" charset="0"/>
              </a:rPr>
              <a:t> (Personal knowledge, Curriculum Integration)</a:t>
            </a:r>
          </a:p>
        </p:txBody>
      </p:sp>
      <p:sp>
        <p:nvSpPr>
          <p:cNvPr id="15370" name="TextBox 10"/>
          <p:cNvSpPr txBox="1">
            <a:spLocks noChangeArrowheads="1"/>
          </p:cNvSpPr>
          <p:nvPr/>
        </p:nvSpPr>
        <p:spPr bwMode="auto">
          <a:xfrm>
            <a:off x="381000" y="2630488"/>
            <a:ext cx="3886200" cy="369887"/>
          </a:xfrm>
          <a:prstGeom prst="rect">
            <a:avLst/>
          </a:prstGeom>
          <a:noFill/>
          <a:ln w="9525">
            <a:noFill/>
            <a:miter lim="800000"/>
            <a:headEnd/>
            <a:tailEnd/>
          </a:ln>
        </p:spPr>
        <p:txBody>
          <a:bodyPr>
            <a:spAutoFit/>
          </a:bodyPr>
          <a:lstStyle/>
          <a:p>
            <a:r>
              <a:rPr lang="en-US" b="1">
                <a:latin typeface="Georgia" pitchFamily="18" charset="0"/>
              </a:rPr>
              <a:t>Lack of Resources</a:t>
            </a:r>
            <a:endParaRPr lang="en-US">
              <a:latin typeface="Georgia" pitchFamily="18" charset="0"/>
            </a:endParaRPr>
          </a:p>
        </p:txBody>
      </p:sp>
      <p:sp>
        <p:nvSpPr>
          <p:cNvPr id="15371" name="TextBox 11"/>
          <p:cNvSpPr txBox="1">
            <a:spLocks noChangeArrowheads="1"/>
          </p:cNvSpPr>
          <p:nvPr/>
        </p:nvSpPr>
        <p:spPr bwMode="auto">
          <a:xfrm>
            <a:off x="381000" y="3168650"/>
            <a:ext cx="3886200" cy="369888"/>
          </a:xfrm>
          <a:prstGeom prst="rect">
            <a:avLst/>
          </a:prstGeom>
          <a:noFill/>
          <a:ln w="9525">
            <a:noFill/>
            <a:miter lim="800000"/>
            <a:headEnd/>
            <a:tailEnd/>
          </a:ln>
        </p:spPr>
        <p:txBody>
          <a:bodyPr>
            <a:spAutoFit/>
          </a:bodyPr>
          <a:lstStyle/>
          <a:p>
            <a:r>
              <a:rPr lang="en-US" b="1">
                <a:latin typeface="Georgia" pitchFamily="18" charset="0"/>
              </a:rPr>
              <a:t>Controversy of Topic</a:t>
            </a:r>
            <a:endParaRPr lang="en-US">
              <a:latin typeface="Georgia" pitchFamily="18" charset="0"/>
            </a:endParaRPr>
          </a:p>
        </p:txBody>
      </p:sp>
      <p:sp>
        <p:nvSpPr>
          <p:cNvPr id="15372" name="TextBox 12"/>
          <p:cNvSpPr txBox="1">
            <a:spLocks noChangeArrowheads="1"/>
          </p:cNvSpPr>
          <p:nvPr/>
        </p:nvSpPr>
        <p:spPr bwMode="auto">
          <a:xfrm>
            <a:off x="381000" y="3690938"/>
            <a:ext cx="3886200" cy="369887"/>
          </a:xfrm>
          <a:prstGeom prst="rect">
            <a:avLst/>
          </a:prstGeom>
          <a:noFill/>
          <a:ln w="9525">
            <a:noFill/>
            <a:miter lim="800000"/>
            <a:headEnd/>
            <a:tailEnd/>
          </a:ln>
        </p:spPr>
        <p:txBody>
          <a:bodyPr>
            <a:spAutoFit/>
          </a:bodyPr>
          <a:lstStyle/>
          <a:p>
            <a:r>
              <a:rPr lang="en-US" b="1">
                <a:latin typeface="Georgia" pitchFamily="18" charset="0"/>
              </a:rPr>
              <a:t>Influence of Parents</a:t>
            </a:r>
            <a:endParaRPr lang="en-US">
              <a:latin typeface="Georgia" pitchFamily="18" charset="0"/>
            </a:endParaRPr>
          </a:p>
        </p:txBody>
      </p:sp>
      <p:sp>
        <p:nvSpPr>
          <p:cNvPr id="15373" name="TextBox 13"/>
          <p:cNvSpPr txBox="1">
            <a:spLocks noChangeArrowheads="1"/>
          </p:cNvSpPr>
          <p:nvPr/>
        </p:nvSpPr>
        <p:spPr bwMode="auto">
          <a:xfrm>
            <a:off x="381000" y="4210050"/>
            <a:ext cx="3886200" cy="369888"/>
          </a:xfrm>
          <a:prstGeom prst="rect">
            <a:avLst/>
          </a:prstGeom>
          <a:noFill/>
          <a:ln w="9525">
            <a:noFill/>
            <a:miter lim="800000"/>
            <a:headEnd/>
            <a:tailEnd/>
          </a:ln>
        </p:spPr>
        <p:txBody>
          <a:bodyPr>
            <a:spAutoFit/>
          </a:bodyPr>
          <a:lstStyle/>
          <a:p>
            <a:r>
              <a:rPr lang="en-US" b="1">
                <a:latin typeface="Georgia" pitchFamily="18" charset="0"/>
              </a:rPr>
              <a:t>Lack of Teaching Time</a:t>
            </a:r>
            <a:endParaRPr lang="en-US">
              <a:latin typeface="Georgia" pitchFamily="18" charset="0"/>
            </a:endParaRPr>
          </a:p>
        </p:txBody>
      </p:sp>
      <p:sp>
        <p:nvSpPr>
          <p:cNvPr id="15374" name="TextBox 14"/>
          <p:cNvSpPr txBox="1">
            <a:spLocks noChangeArrowheads="1"/>
          </p:cNvSpPr>
          <p:nvPr/>
        </p:nvSpPr>
        <p:spPr bwMode="auto">
          <a:xfrm>
            <a:off x="381000" y="4724400"/>
            <a:ext cx="3886200" cy="369888"/>
          </a:xfrm>
          <a:prstGeom prst="rect">
            <a:avLst/>
          </a:prstGeom>
          <a:noFill/>
          <a:ln w="9525">
            <a:noFill/>
            <a:miter lim="800000"/>
            <a:headEnd/>
            <a:tailEnd/>
          </a:ln>
        </p:spPr>
        <p:txBody>
          <a:bodyPr>
            <a:spAutoFit/>
          </a:bodyPr>
          <a:lstStyle/>
          <a:p>
            <a:r>
              <a:rPr lang="en-US" b="1">
                <a:latin typeface="Georgia" pitchFamily="18" charset="0"/>
              </a:rPr>
              <a:t>Fatalistic feeling by students</a:t>
            </a:r>
            <a:endParaRPr lang="en-US">
              <a:latin typeface="Georgia"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Challenges:  Earth Science in H. S.</a:t>
            </a:r>
            <a:endParaRPr lang="en-US" dirty="0"/>
          </a:p>
        </p:txBody>
      </p:sp>
      <p:graphicFrame>
        <p:nvGraphicFramePr>
          <p:cNvPr id="5" name="Chart 4"/>
          <p:cNvGraphicFramePr/>
          <p:nvPr/>
        </p:nvGraphicFramePr>
        <p:xfrm>
          <a:off x="152400" y="838200"/>
          <a:ext cx="88392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91200" y="1524000"/>
            <a:ext cx="2667000" cy="1200329"/>
          </a:xfrm>
          <a:prstGeom prst="rect">
            <a:avLst/>
          </a:prstGeom>
          <a:noFill/>
        </p:spPr>
        <p:txBody>
          <a:bodyPr wrap="square" rtlCol="0">
            <a:spAutoFit/>
          </a:bodyPr>
          <a:lstStyle/>
          <a:p>
            <a:r>
              <a:rPr lang="en-US" dirty="0" smtClean="0">
                <a:solidFill>
                  <a:prstClr val="black"/>
                </a:solidFill>
              </a:rPr>
              <a:t>AGI, </a:t>
            </a:r>
            <a:r>
              <a:rPr lang="en-US" dirty="0" err="1" smtClean="0">
                <a:solidFill>
                  <a:prstClr val="black"/>
                </a:solidFill>
              </a:rPr>
              <a:t>Geosci</a:t>
            </a:r>
            <a:r>
              <a:rPr lang="en-US" dirty="0" smtClean="0">
                <a:solidFill>
                  <a:prstClr val="black"/>
                </a:solidFill>
              </a:rPr>
              <a:t> Workforce Report, 2011</a:t>
            </a:r>
          </a:p>
          <a:p>
            <a:r>
              <a:rPr lang="en-US" dirty="0" smtClean="0">
                <a:solidFill>
                  <a:prstClr val="black"/>
                </a:solidFill>
              </a:rPr>
              <a:t>See also NAGT Position Paper </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7E6BF97B-69E0-429A-A351-9ABB5F7B0E0A}" type="slidenum">
              <a:rPr lang="en-US" smtClean="0">
                <a:solidFill>
                  <a:prstClr val="black"/>
                </a:solidFill>
              </a:rPr>
              <a:pPr>
                <a:defRPr/>
              </a:pPr>
              <a:t>35</a:t>
            </a:fld>
            <a:endParaRPr lang="en-US">
              <a:solidFill>
                <a:prstClr val="black"/>
              </a:solidFill>
            </a:endParaRPr>
          </a:p>
        </p:txBody>
      </p:sp>
      <p:sp>
        <p:nvSpPr>
          <p:cNvPr id="7" name="Footer Placeholder 6"/>
          <p:cNvSpPr>
            <a:spLocks noGrp="1"/>
          </p:cNvSpPr>
          <p:nvPr>
            <p:ph type="ftr" sz="quarter" idx="11"/>
          </p:nvPr>
        </p:nvSpPr>
        <p:spPr/>
        <p:txBody>
          <a:bodyPr/>
          <a:lstStyle/>
          <a:p>
            <a:pPr>
              <a:defRPr/>
            </a:pPr>
            <a:r>
              <a:rPr lang="en-US" smtClean="0">
                <a:solidFill>
                  <a:prstClr val="black"/>
                </a:solidFill>
              </a:rPr>
              <a:t>Susan.buhr@colorado.edu</a:t>
            </a:r>
            <a:endParaRPr lang="en-US">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solidFill>
                  <a:prstClr val="black"/>
                </a:solidFill>
              </a:rPr>
              <a:t>Susan.buhr@colorado.edu</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7E6BF97B-69E0-429A-A351-9ABB5F7B0E0A}" type="slidenum">
              <a:rPr lang="en-US" smtClean="0">
                <a:solidFill>
                  <a:prstClr val="black"/>
                </a:solidFill>
              </a:rPr>
              <a:pPr>
                <a:defRPr/>
              </a:pPr>
              <a:t>4</a:t>
            </a:fld>
            <a:endParaRPr lang="en-US">
              <a:solidFill>
                <a:prstClr val="black"/>
              </a:solidFill>
            </a:endParaRPr>
          </a:p>
        </p:txBody>
      </p:sp>
      <p:sp>
        <p:nvSpPr>
          <p:cNvPr id="5" name="Title 4"/>
          <p:cNvSpPr>
            <a:spLocks noGrp="1"/>
          </p:cNvSpPr>
          <p:nvPr>
            <p:ph type="title"/>
          </p:nvPr>
        </p:nvSpPr>
        <p:spPr/>
        <p:txBody>
          <a:bodyPr/>
          <a:lstStyle/>
          <a:p>
            <a:endParaRPr lang="en-US"/>
          </a:p>
        </p:txBody>
      </p:sp>
      <p:sp>
        <p:nvSpPr>
          <p:cNvPr id="6" name="TextBox 5"/>
          <p:cNvSpPr txBox="1"/>
          <p:nvPr/>
        </p:nvSpPr>
        <p:spPr>
          <a:xfrm>
            <a:off x="990600" y="1752600"/>
            <a:ext cx="7467600" cy="3785652"/>
          </a:xfrm>
          <a:prstGeom prst="rect">
            <a:avLst/>
          </a:prstGeom>
          <a:noFill/>
        </p:spPr>
        <p:txBody>
          <a:bodyPr wrap="square" rtlCol="0">
            <a:spAutoFit/>
          </a:bodyPr>
          <a:lstStyle/>
          <a:p>
            <a:pPr algn="ctr"/>
            <a:r>
              <a:rPr lang="en-US" sz="4800" dirty="0" smtClean="0"/>
              <a:t>What do you hear from teachers about their preparation?  </a:t>
            </a:r>
          </a:p>
          <a:p>
            <a:pPr algn="ctr"/>
            <a:r>
              <a:rPr lang="en-US" sz="4800" dirty="0" smtClean="0"/>
              <a:t>Their perceptions about climate science?</a:t>
            </a:r>
            <a:endParaRPr lang="en-US" sz="4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8915400" cy="6705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73A9F7F2-CF94-43B6-979A-154FCECB1D21}" type="slidenum">
              <a:rPr lang="en-US" smtClean="0"/>
              <a:pPr>
                <a:defRPr/>
              </a:pPr>
              <a:t>5</a:t>
            </a:fld>
            <a:endParaRPr lang="en-US"/>
          </a:p>
        </p:txBody>
      </p:sp>
      <p:sp>
        <p:nvSpPr>
          <p:cNvPr id="3" name="TextBox 2"/>
          <p:cNvSpPr txBox="1"/>
          <p:nvPr/>
        </p:nvSpPr>
        <p:spPr>
          <a:xfrm>
            <a:off x="5334000" y="6172200"/>
            <a:ext cx="2743200" cy="381000"/>
          </a:xfrm>
          <a:prstGeom prst="rect">
            <a:avLst/>
          </a:prstGeom>
          <a:noFill/>
        </p:spPr>
        <p:txBody>
          <a:bodyPr wrap="square" rtlCol="0">
            <a:spAutoFit/>
          </a:bodyPr>
          <a:lstStyle/>
          <a:p>
            <a:r>
              <a:rPr lang="en-US" dirty="0" smtClean="0"/>
              <a:t>ICEE, </a:t>
            </a:r>
            <a:r>
              <a:rPr lang="en-US" dirty="0" smtClean="0"/>
              <a:t>2009</a:t>
            </a:r>
            <a:endParaRPr lang="en-US" dirty="0"/>
          </a:p>
        </p:txBody>
      </p:sp>
      <p:sp>
        <p:nvSpPr>
          <p:cNvPr id="5" name="Footer Placeholder 4"/>
          <p:cNvSpPr>
            <a:spLocks noGrp="1"/>
          </p:cNvSpPr>
          <p:nvPr>
            <p:ph type="ftr" sz="quarter" idx="11"/>
          </p:nvPr>
        </p:nvSpPr>
        <p:spPr/>
        <p:txBody>
          <a:bodyPr/>
          <a:lstStyle/>
          <a:p>
            <a:pPr>
              <a:defRPr/>
            </a:pPr>
            <a:r>
              <a:rPr lang="en-US" dirty="0" smtClean="0"/>
              <a:t>Susan.buhr@colorado.edu</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Perceived relevance of degree</a:t>
            </a:r>
            <a:endParaRPr lang="en-US" dirty="0"/>
          </a:p>
        </p:txBody>
      </p:sp>
      <p:graphicFrame>
        <p:nvGraphicFramePr>
          <p:cNvPr id="4" name="Content Placeholder 3"/>
          <p:cNvGraphicFramePr>
            <a:graphicFrameLocks noGrp="1"/>
          </p:cNvGraphicFramePr>
          <p:nvPr>
            <p:ph idx="1"/>
          </p:nvPr>
        </p:nvGraphicFramePr>
        <p:xfrm>
          <a:off x="0" y="914400"/>
          <a:ext cx="89154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E6BF97B-69E0-429A-A351-9ABB5F7B0E0A}" type="slidenum">
              <a:rPr lang="en-US" smtClean="0">
                <a:solidFill>
                  <a:prstClr val="black"/>
                </a:solidFill>
              </a:rPr>
              <a:pPr>
                <a:defRPr/>
              </a:pPr>
              <a:t>6</a:t>
            </a:fld>
            <a:endParaRPr lang="en-US">
              <a:solidFill>
                <a:prstClr val="black"/>
              </a:solidFill>
            </a:endParaRPr>
          </a:p>
        </p:txBody>
      </p:sp>
      <p:sp>
        <p:nvSpPr>
          <p:cNvPr id="6" name="Footer Placeholder 5"/>
          <p:cNvSpPr>
            <a:spLocks noGrp="1"/>
          </p:cNvSpPr>
          <p:nvPr>
            <p:ph type="ftr" sz="quarter" idx="11"/>
          </p:nvPr>
        </p:nvSpPr>
        <p:spPr/>
        <p:txBody>
          <a:bodyPr/>
          <a:lstStyle/>
          <a:p>
            <a:pPr>
              <a:defRPr/>
            </a:pPr>
            <a:r>
              <a:rPr lang="en-US" smtClean="0">
                <a:solidFill>
                  <a:prstClr val="black"/>
                </a:solidFill>
              </a:rPr>
              <a:t>Susan.buhr@colorado.edu</a:t>
            </a:r>
            <a:endParaRPr lang="en-US">
              <a:solidFill>
                <a:prstClr val="blac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4114800" cy="5376672"/>
          </a:xfrm>
        </p:spPr>
        <p:txBody>
          <a:bodyPr/>
          <a:lstStyle/>
          <a:p>
            <a:r>
              <a:rPr lang="en-US" dirty="0" smtClean="0"/>
              <a:t>More comfort with Earth Systems </a:t>
            </a:r>
          </a:p>
          <a:p>
            <a:r>
              <a:rPr lang="en-US" dirty="0" smtClean="0"/>
              <a:t>Less comfort</a:t>
            </a:r>
          </a:p>
          <a:p>
            <a:pPr lvl="1"/>
            <a:r>
              <a:rPr lang="en-US" dirty="0" smtClean="0"/>
              <a:t>Climate concepts (greenhouse effect)</a:t>
            </a:r>
          </a:p>
          <a:p>
            <a:pPr lvl="1"/>
            <a:r>
              <a:rPr lang="en-US" dirty="0" smtClean="0"/>
              <a:t>Emerging topics (what will happen here?)</a:t>
            </a:r>
          </a:p>
          <a:p>
            <a:pPr lvl="1"/>
            <a:r>
              <a:rPr lang="en-US" dirty="0" smtClean="0"/>
              <a:t>Evidence-how scientists know</a:t>
            </a:r>
          </a:p>
        </p:txBody>
      </p:sp>
      <p:sp>
        <p:nvSpPr>
          <p:cNvPr id="3" name="Title 2"/>
          <p:cNvSpPr>
            <a:spLocks noGrp="1"/>
          </p:cNvSpPr>
          <p:nvPr>
            <p:ph type="title"/>
          </p:nvPr>
        </p:nvSpPr>
        <p:spPr/>
        <p:txBody>
          <a:bodyPr/>
          <a:lstStyle/>
          <a:p>
            <a:r>
              <a:rPr lang="en-US" dirty="0" smtClean="0"/>
              <a:t>Preparation:  </a:t>
            </a:r>
            <a:r>
              <a:rPr lang="en-US" dirty="0" smtClean="0"/>
              <a:t>Coherent knowledge</a:t>
            </a:r>
            <a:endParaRPr lang="en-US" dirty="0"/>
          </a:p>
        </p:txBody>
      </p:sp>
      <p:pic>
        <p:nvPicPr>
          <p:cNvPr id="5" name="Picture 4" descr="51FTuuj5KfL._SL500_AA300_.jpg"/>
          <p:cNvPicPr>
            <a:picLocks noChangeAspect="1"/>
          </p:cNvPicPr>
          <p:nvPr/>
        </p:nvPicPr>
        <p:blipFill>
          <a:blip r:embed="rId3" cstate="print"/>
          <a:srcRect l="13301" t="-493" r="13793"/>
          <a:stretch>
            <a:fillRect/>
          </a:stretch>
        </p:blipFill>
        <p:spPr>
          <a:xfrm>
            <a:off x="4648200" y="1143000"/>
            <a:ext cx="2819400" cy="3886200"/>
          </a:xfrm>
          <a:prstGeom prst="rect">
            <a:avLst/>
          </a:prstGeom>
        </p:spPr>
      </p:pic>
      <p:pic>
        <p:nvPicPr>
          <p:cNvPr id="4" name="Picture 3" descr="detail_solar_cycles.jpg"/>
          <p:cNvPicPr>
            <a:picLocks noChangeAspect="1"/>
          </p:cNvPicPr>
          <p:nvPr/>
        </p:nvPicPr>
        <p:blipFill>
          <a:blip r:embed="rId4" cstate="print"/>
          <a:stretch>
            <a:fillRect/>
          </a:stretch>
        </p:blipFill>
        <p:spPr>
          <a:xfrm>
            <a:off x="6096000" y="2514600"/>
            <a:ext cx="2757488" cy="3894162"/>
          </a:xfrm>
          <a:prstGeom prst="rect">
            <a:avLst/>
          </a:prstGeom>
        </p:spPr>
      </p:pic>
      <p:sp>
        <p:nvSpPr>
          <p:cNvPr id="7" name="TextBox 6"/>
          <p:cNvSpPr txBox="1"/>
          <p:nvPr/>
        </p:nvSpPr>
        <p:spPr>
          <a:xfrm>
            <a:off x="381000" y="4724400"/>
            <a:ext cx="3962400" cy="1661993"/>
          </a:xfrm>
          <a:prstGeom prst="rect">
            <a:avLst/>
          </a:prstGeom>
          <a:solidFill>
            <a:schemeClr val="bg1"/>
          </a:solidFill>
          <a:ln>
            <a:solidFill>
              <a:schemeClr val="tx1"/>
            </a:solidFill>
          </a:ln>
        </p:spPr>
        <p:txBody>
          <a:bodyPr wrap="square" rtlCol="0">
            <a:spAutoFit/>
          </a:bodyPr>
          <a:lstStyle/>
          <a:p>
            <a:r>
              <a:rPr lang="en-US" sz="2800" dirty="0" smtClean="0"/>
              <a:t>“I was confused by the </a:t>
            </a:r>
            <a:r>
              <a:rPr lang="en-US" sz="2800" dirty="0" err="1" smtClean="0"/>
              <a:t>Izzit</a:t>
            </a:r>
            <a:r>
              <a:rPr lang="en-US" sz="2800" dirty="0" smtClean="0"/>
              <a:t> ‘</a:t>
            </a:r>
            <a:r>
              <a:rPr lang="en-US" sz="2800" i="1" dirty="0" smtClean="0"/>
              <a:t>Unstoppable Solar Cycles</a:t>
            </a:r>
            <a:r>
              <a:rPr lang="en-US" sz="2800" dirty="0" smtClean="0"/>
              <a:t>’” </a:t>
            </a:r>
            <a:r>
              <a:rPr lang="en-US" dirty="0" smtClean="0"/>
              <a:t>ICEE </a:t>
            </a:r>
            <a:r>
              <a:rPr lang="en-US" dirty="0" smtClean="0"/>
              <a:t>2010, </a:t>
            </a:r>
            <a:r>
              <a:rPr lang="en-US" dirty="0" smtClean="0"/>
              <a:t>CLEAN </a:t>
            </a:r>
            <a:r>
              <a:rPr lang="en-US" dirty="0" smtClean="0"/>
              <a:t>2011</a:t>
            </a:r>
            <a:endParaRPr lang="en-US" dirty="0"/>
          </a:p>
        </p:txBody>
      </p:sp>
      <p:sp>
        <p:nvSpPr>
          <p:cNvPr id="9" name="Footer Placeholder 8"/>
          <p:cNvSpPr>
            <a:spLocks noGrp="1"/>
          </p:cNvSpPr>
          <p:nvPr>
            <p:ph type="ftr" sz="quarter" idx="11"/>
          </p:nvPr>
        </p:nvSpPr>
        <p:spPr/>
        <p:txBody>
          <a:bodyPr/>
          <a:lstStyle/>
          <a:p>
            <a:pPr>
              <a:defRPr/>
            </a:pPr>
            <a:r>
              <a:rPr lang="en-US" dirty="0" smtClean="0"/>
              <a:t>Susan.buhr@colorado.edu</a:t>
            </a:r>
            <a:endParaRPr lang="en-US" dirty="0"/>
          </a:p>
        </p:txBody>
      </p:sp>
      <p:sp>
        <p:nvSpPr>
          <p:cNvPr id="8" name="Slide Number Placeholder 7"/>
          <p:cNvSpPr>
            <a:spLocks noGrp="1"/>
          </p:cNvSpPr>
          <p:nvPr>
            <p:ph type="sldNum" sz="quarter" idx="12"/>
          </p:nvPr>
        </p:nvSpPr>
        <p:spPr/>
        <p:txBody>
          <a:bodyPr/>
          <a:lstStyle/>
          <a:p>
            <a:pPr>
              <a:defRPr/>
            </a:pPr>
            <a:fld id="{7E6BF97B-69E0-429A-A351-9ABB5F7B0E0A}"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4" name="Title 3"/>
          <p:cNvSpPr>
            <a:spLocks noGrp="1"/>
          </p:cNvSpPr>
          <p:nvPr>
            <p:ph type="title"/>
          </p:nvPr>
        </p:nvSpPr>
        <p:spPr/>
        <p:txBody>
          <a:bodyPr>
            <a:normAutofit/>
          </a:bodyPr>
          <a:lstStyle/>
          <a:p>
            <a:r>
              <a:rPr lang="en-US" dirty="0" smtClean="0"/>
              <a:t>Preparation:  </a:t>
            </a:r>
            <a:r>
              <a:rPr lang="en-US" dirty="0" smtClean="0"/>
              <a:t>Alignment with science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57200" y="1066800"/>
            <a:ext cx="8091674" cy="5029200"/>
          </a:xfrm>
          <a:prstGeom prst="rect">
            <a:avLst/>
          </a:prstGeom>
          <a:noFill/>
          <a:ln w="9525">
            <a:noFill/>
            <a:miter lim="800000"/>
            <a:headEnd/>
            <a:tailEnd/>
          </a:ln>
        </p:spPr>
      </p:pic>
      <p:sp>
        <p:nvSpPr>
          <p:cNvPr id="6" name="TextBox 5"/>
          <p:cNvSpPr txBox="1"/>
          <p:nvPr/>
        </p:nvSpPr>
        <p:spPr>
          <a:xfrm>
            <a:off x="5334000" y="6324600"/>
            <a:ext cx="3124200" cy="369332"/>
          </a:xfrm>
          <a:prstGeom prst="rect">
            <a:avLst/>
          </a:prstGeom>
          <a:noFill/>
        </p:spPr>
        <p:txBody>
          <a:bodyPr wrap="square" rtlCol="0">
            <a:spAutoFit/>
          </a:bodyPr>
          <a:lstStyle/>
          <a:p>
            <a:r>
              <a:rPr lang="en-US" dirty="0" smtClean="0"/>
              <a:t>Wise, 2010</a:t>
            </a:r>
            <a:endParaRPr lang="en-US" dirty="0"/>
          </a:p>
        </p:txBody>
      </p:sp>
      <p:sp>
        <p:nvSpPr>
          <p:cNvPr id="7" name="Oval 6"/>
          <p:cNvSpPr/>
          <p:nvPr/>
        </p:nvSpPr>
        <p:spPr>
          <a:xfrm>
            <a:off x="381000" y="4191000"/>
            <a:ext cx="60960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defRPr/>
            </a:pPr>
            <a:fld id="{7E6BF97B-69E0-429A-A351-9ABB5F7B0E0A}" type="slidenum">
              <a:rPr lang="en-US" smtClean="0"/>
              <a:pPr>
                <a:defRPr/>
              </a:pPr>
              <a:t>8</a:t>
            </a:fld>
            <a:endParaRPr lang="en-US"/>
          </a:p>
        </p:txBody>
      </p:sp>
      <p:sp>
        <p:nvSpPr>
          <p:cNvPr id="9" name="Footer Placeholder 8"/>
          <p:cNvSpPr>
            <a:spLocks noGrp="1"/>
          </p:cNvSpPr>
          <p:nvPr>
            <p:ph type="ftr" sz="quarter" idx="11"/>
          </p:nvPr>
        </p:nvSpPr>
        <p:spPr/>
        <p:txBody>
          <a:bodyPr/>
          <a:lstStyle/>
          <a:p>
            <a:pPr>
              <a:defRPr/>
            </a:pPr>
            <a:r>
              <a:rPr lang="en-US" smtClean="0"/>
              <a:t>Susan.buhr@colorado.edu</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r>
              <a:rPr lang="en-US" sz="3600" dirty="0" smtClean="0"/>
              <a:t>“Scientists agree about the causes of recent climate change”</a:t>
            </a:r>
            <a:endParaRPr lang="en-US" sz="3600" dirty="0"/>
          </a:p>
        </p:txBody>
      </p:sp>
      <p:graphicFrame>
        <p:nvGraphicFramePr>
          <p:cNvPr id="7" name="Content Placeholder 6"/>
          <p:cNvGraphicFramePr>
            <a:graphicFrameLocks noGrp="1"/>
          </p:cNvGraphicFramePr>
          <p:nvPr>
            <p:ph idx="1"/>
          </p:nvPr>
        </p:nvGraphicFramePr>
        <p:xfrm>
          <a:off x="228600" y="762000"/>
          <a:ext cx="89154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pPr>
              <a:defRPr/>
            </a:pPr>
            <a:fld id="{7E6BF97B-69E0-429A-A351-9ABB5F7B0E0A}" type="slidenum">
              <a:rPr lang="en-US" smtClean="0"/>
              <a:pPr>
                <a:defRPr/>
              </a:pPr>
              <a:t>9</a:t>
            </a:fld>
            <a:endParaRPr lang="en-US"/>
          </a:p>
        </p:txBody>
      </p:sp>
      <p:sp>
        <p:nvSpPr>
          <p:cNvPr id="9" name="Footer Placeholder 8"/>
          <p:cNvSpPr>
            <a:spLocks noGrp="1"/>
          </p:cNvSpPr>
          <p:nvPr>
            <p:ph type="ftr" sz="quarter" idx="11"/>
          </p:nvPr>
        </p:nvSpPr>
        <p:spPr/>
        <p:txBody>
          <a:bodyPr/>
          <a:lstStyle/>
          <a:p>
            <a:pPr>
              <a:defRPr/>
            </a:pPr>
            <a:r>
              <a:rPr lang="en-US" smtClean="0"/>
              <a:t>Susan.buhr@colorado.edu</a:t>
            </a:r>
            <a:endParaRPr lang="en-US"/>
          </a:p>
        </p:txBody>
      </p:sp>
      <p:sp>
        <p:nvSpPr>
          <p:cNvPr id="10" name="TextBox 9"/>
          <p:cNvSpPr txBox="1"/>
          <p:nvPr/>
        </p:nvSpPr>
        <p:spPr>
          <a:xfrm>
            <a:off x="7315200" y="4724400"/>
            <a:ext cx="1524000" cy="646331"/>
          </a:xfrm>
          <a:prstGeom prst="rect">
            <a:avLst/>
          </a:prstGeom>
          <a:noFill/>
        </p:spPr>
        <p:txBody>
          <a:bodyPr wrap="square" rtlCol="0">
            <a:spAutoFit/>
          </a:bodyPr>
          <a:lstStyle/>
          <a:p>
            <a:r>
              <a:rPr lang="en-US" dirty="0" smtClean="0"/>
              <a:t>CLEAN, 2011</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theme1.xml><?xml version="1.0" encoding="utf-8"?>
<a:theme xmlns:a="http://schemas.openxmlformats.org/drawingml/2006/main" name="Concourse">
  <a:themeElements>
    <a:clrScheme name="CC-mini">
      <a:dk1>
        <a:sysClr val="windowText" lastClr="000000"/>
      </a:dk1>
      <a:lt1>
        <a:sysClr val="window" lastClr="FFFFFF"/>
      </a:lt1>
      <a:dk2>
        <a:srgbClr val="464646"/>
      </a:dk2>
      <a:lt2>
        <a:srgbClr val="DEF5FA"/>
      </a:lt2>
      <a:accent1>
        <a:srgbClr val="339933"/>
      </a:accent1>
      <a:accent2>
        <a:srgbClr val="FF3300"/>
      </a:accent2>
      <a:accent3>
        <a:srgbClr val="002E15"/>
      </a:accent3>
      <a:accent4>
        <a:srgbClr val="006600"/>
      </a:accent4>
      <a:accent5>
        <a:srgbClr val="474B78"/>
      </a:accent5>
      <a:accent6>
        <a:srgbClr val="339966"/>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9_Concourse">
  <a:themeElements>
    <a:clrScheme name="CC-mini">
      <a:dk1>
        <a:sysClr val="windowText" lastClr="000000"/>
      </a:dk1>
      <a:lt1>
        <a:sysClr val="window" lastClr="FFFFFF"/>
      </a:lt1>
      <a:dk2>
        <a:srgbClr val="464646"/>
      </a:dk2>
      <a:lt2>
        <a:srgbClr val="DEF5FA"/>
      </a:lt2>
      <a:accent1>
        <a:srgbClr val="339933"/>
      </a:accent1>
      <a:accent2>
        <a:srgbClr val="FF3300"/>
      </a:accent2>
      <a:accent3>
        <a:srgbClr val="002E15"/>
      </a:accent3>
      <a:accent4>
        <a:srgbClr val="006600"/>
      </a:accent4>
      <a:accent5>
        <a:srgbClr val="474B78"/>
      </a:accent5>
      <a:accent6>
        <a:srgbClr val="339966"/>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0_Concourse">
  <a:themeElements>
    <a:clrScheme name="CC-mini">
      <a:dk1>
        <a:sysClr val="windowText" lastClr="000000"/>
      </a:dk1>
      <a:lt1>
        <a:sysClr val="window" lastClr="FFFFFF"/>
      </a:lt1>
      <a:dk2>
        <a:srgbClr val="464646"/>
      </a:dk2>
      <a:lt2>
        <a:srgbClr val="DEF5FA"/>
      </a:lt2>
      <a:accent1>
        <a:srgbClr val="339933"/>
      </a:accent1>
      <a:accent2>
        <a:srgbClr val="FF3300"/>
      </a:accent2>
      <a:accent3>
        <a:srgbClr val="002E15"/>
      </a:accent3>
      <a:accent4>
        <a:srgbClr val="006600"/>
      </a:accent4>
      <a:accent5>
        <a:srgbClr val="474B78"/>
      </a:accent5>
      <a:accent6>
        <a:srgbClr val="339966"/>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1_Concourse">
  <a:themeElements>
    <a:clrScheme name="CC-mini">
      <a:dk1>
        <a:sysClr val="windowText" lastClr="000000"/>
      </a:dk1>
      <a:lt1>
        <a:sysClr val="window" lastClr="FFFFFF"/>
      </a:lt1>
      <a:dk2>
        <a:srgbClr val="464646"/>
      </a:dk2>
      <a:lt2>
        <a:srgbClr val="DEF5FA"/>
      </a:lt2>
      <a:accent1>
        <a:srgbClr val="339933"/>
      </a:accent1>
      <a:accent2>
        <a:srgbClr val="FF3300"/>
      </a:accent2>
      <a:accent3>
        <a:srgbClr val="002E15"/>
      </a:accent3>
      <a:accent4>
        <a:srgbClr val="006600"/>
      </a:accent4>
      <a:accent5>
        <a:srgbClr val="474B78"/>
      </a:accent5>
      <a:accent6>
        <a:srgbClr val="339966"/>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8467</TotalTime>
  <Words>1099</Words>
  <Application>Microsoft Office PowerPoint</Application>
  <PresentationFormat>Overhead</PresentationFormat>
  <Paragraphs>267</Paragraphs>
  <Slides>35</Slides>
  <Notes>12</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Concourse</vt:lpstr>
      <vt:lpstr>9_Concourse</vt:lpstr>
      <vt:lpstr>10_Concourse</vt:lpstr>
      <vt:lpstr>11_Concourse</vt:lpstr>
      <vt:lpstr>Navigating Climate Change in the Classroom:  Teacher preparation, practices and perceptions</vt:lpstr>
      <vt:lpstr>Introduction</vt:lpstr>
      <vt:lpstr>Context of this work</vt:lpstr>
      <vt:lpstr>Slide 4</vt:lpstr>
      <vt:lpstr>Slide 5</vt:lpstr>
      <vt:lpstr>Perceived relevance of degree</vt:lpstr>
      <vt:lpstr>Preparation:  Coherent knowledge</vt:lpstr>
      <vt:lpstr>Preparation:  Alignment with science</vt:lpstr>
      <vt:lpstr>“Scientists agree about the causes of recent climate change”</vt:lpstr>
      <vt:lpstr>PD shifts knowledge</vt:lpstr>
      <vt:lpstr>“Both sides” Reasoning 2007</vt:lpstr>
      <vt:lpstr>Climate science not accepted</vt:lpstr>
      <vt:lpstr>Reasoning unclear</vt:lpstr>
      <vt:lpstr>Climate science accepted</vt:lpstr>
      <vt:lpstr>Slide 15</vt:lpstr>
      <vt:lpstr>Top Instructional Barriers</vt:lpstr>
      <vt:lpstr>Strategies to forestall controversy</vt:lpstr>
      <vt:lpstr>Strategies to forestall controversy</vt:lpstr>
      <vt:lpstr>ICEE Teaching Videos</vt:lpstr>
      <vt:lpstr>Practice: where climate topics are taught</vt:lpstr>
      <vt:lpstr>Practice:  Time by topic </vt:lpstr>
      <vt:lpstr>Practice:  Instructional time for climate</vt:lpstr>
      <vt:lpstr>Teaching practice vs. student interest </vt:lpstr>
      <vt:lpstr>Practices: Integration cross-topic  </vt:lpstr>
      <vt:lpstr>Extent to which solutions are considered</vt:lpstr>
      <vt:lpstr>Reviewed climate and energy resources</vt:lpstr>
      <vt:lpstr>Need better materials</vt:lpstr>
      <vt:lpstr>Valuable PD:  Importance of community</vt:lpstr>
      <vt:lpstr>Participation in PD/community</vt:lpstr>
      <vt:lpstr>Valuable PD:  Sustained</vt:lpstr>
      <vt:lpstr>Professional development opportunities</vt:lpstr>
      <vt:lpstr>Conclusion</vt:lpstr>
      <vt:lpstr>Spacer between presentation and other slides</vt:lpstr>
      <vt:lpstr>Slide 34</vt:lpstr>
      <vt:lpstr>Challenges:  Earth Science in H. S.</vt:lpstr>
    </vt:vector>
  </TitlesOfParts>
  <Company>CIRES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CIRES Outreach Program: Involving Research Scientists in K-12 Education</dc:title>
  <dc:creator>Susan Buhr</dc:creator>
  <cp:lastModifiedBy>sbuhr</cp:lastModifiedBy>
  <cp:revision>588</cp:revision>
  <cp:lastPrinted>2002-06-26T20:33:47Z</cp:lastPrinted>
  <dcterms:created xsi:type="dcterms:W3CDTF">2001-01-06T13:56:42Z</dcterms:created>
  <dcterms:modified xsi:type="dcterms:W3CDTF">2011-11-21T20:04:01Z</dcterms:modified>
</cp:coreProperties>
</file>