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6" r:id="rId2"/>
    <p:sldId id="287" r:id="rId3"/>
    <p:sldId id="256" r:id="rId4"/>
    <p:sldId id="320" r:id="rId5"/>
    <p:sldId id="291" r:id="rId6"/>
    <p:sldId id="281" r:id="rId7"/>
    <p:sldId id="301" r:id="rId8"/>
    <p:sldId id="302" r:id="rId9"/>
    <p:sldId id="304" r:id="rId10"/>
    <p:sldId id="306" r:id="rId11"/>
    <p:sldId id="307" r:id="rId12"/>
    <p:sldId id="308" r:id="rId13"/>
    <p:sldId id="312" r:id="rId14"/>
    <p:sldId id="313" r:id="rId15"/>
    <p:sldId id="311" r:id="rId16"/>
    <p:sldId id="322" r:id="rId17"/>
    <p:sldId id="293" r:id="rId18"/>
    <p:sldId id="294" r:id="rId19"/>
    <p:sldId id="321" r:id="rId20"/>
    <p:sldId id="323" r:id="rId21"/>
    <p:sldId id="324" r:id="rId22"/>
    <p:sldId id="325" r:id="rId23"/>
    <p:sldId id="326" r:id="rId24"/>
    <p:sldId id="319" r:id="rId25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3366"/>
    <a:srgbClr val="000099"/>
    <a:srgbClr val="333399"/>
    <a:srgbClr val="660099"/>
    <a:srgbClr val="E2CF34"/>
    <a:srgbClr val="E1C123"/>
    <a:srgbClr val="E1C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72" autoAdjust="0"/>
  </p:normalViewPr>
  <p:slideViewPr>
    <p:cSldViewPr snapToObjects="1">
      <p:cViewPr>
        <p:scale>
          <a:sx n="100" d="100"/>
          <a:sy n="100" d="100"/>
        </p:scale>
        <p:origin x="-118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fld id="{EBD2DBDE-ECB7-FB43-A40F-284F3E262A71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fld id="{F33CF414-7C4D-E642-8765-689DF1D285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fld id="{FBEE3929-BBBE-8742-8C02-C7D79A395AC0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fld id="{66BE081C-5F3C-F547-BC24-52BEB4594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79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E11449-BF8C-5246-9D27-ED3E898CF277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5D258A-9A13-8548-8CFF-3C189940390F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A1844E-A0B8-9240-A950-068EB5AFC1FE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7CA38D-3F58-BC44-BEE5-E0E08062BA7B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F5A46-DA97-5042-BE94-1A97B5B12831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407215-B6F4-2C43-BD89-8FAD7C012ACA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C6D503-11B9-C54E-8792-23A3B4A87A01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71D9B3-737E-4842-9AB6-BD965E3DA209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708668-4149-E04D-8CB6-45257935B682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DDF7C6-255B-E840-B81F-25F0E78A02DA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87CF92-A7F6-DA43-96E4-9CE68D47D850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EEF540-0E07-D142-A89F-AFF99125E6CE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776396-C5C1-C447-9BE5-2BBDE4E2CCE6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A351A-E9DE-1B4D-ACC7-B862FBE94079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5015D-451C-8746-9828-43D1C1A5B2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6E5CBE-9133-464F-A48D-30E840FC71A3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3EFB-845F-B54A-BB07-C0C9A6214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6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D4D4-A68F-4D4A-A061-4E7427C1336A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9B139-2AAC-864B-8D4E-73C16EA91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6C8FE-31C3-1941-ADA1-C16A9AC74A1D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32893-D6D9-984D-AA07-B37631FAE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60053-5DD0-5645-9CA0-2401DDCC2A5D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5B0B8-3436-D346-90E8-E3B5D266B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227B1-1C69-324E-94F2-EA9AF1359C78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2A28B-59C9-3A43-ADB8-EAB434226C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6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AAAF5-2F59-BB47-9398-6706461305E1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A77C-AE54-EA4A-8461-68DC15C96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A24F3-0544-2E44-9EB4-E18BD5C4D5DC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41790-9D9E-8346-984C-C9D119DA1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83CF4-13FB-5E49-B281-5D33C9FD7BB5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E800A-1D62-A14B-A6EB-B71818890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A3893-5FF7-4048-B182-F5410370149C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FB3D2-184D-4D4E-91B1-C8421A9AC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E5B0A-7410-C842-B886-ACAADB3A093C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F8EF-B264-4A44-95EB-E32A21E4A7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5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74838"/>
            <a:ext cx="8229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fld id="{910728E9-09E4-234D-BB2A-3FC8CFB82121}" type="datetime1">
              <a:rPr lang="en-US"/>
              <a:pPr/>
              <a:t>22/01/2012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fld id="{2531CB8C-2E83-C64B-9D90-F6E68EB8B91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11" descr="CACCE stacked en 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0"/>
            <a:ext cx="138271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3366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usanpn.org/how-observ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15.jpeg"/><Relationship Id="rId7" Type="http://schemas.openxmlformats.org/officeDocument/2006/relationships/image" Target="../media/image34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png"/><Relationship Id="rId15" Type="http://schemas.openxmlformats.org/officeDocument/2006/relationships/image" Target="../media/image15.jpe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cce.ne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692150" y="4114800"/>
            <a:ext cx="7772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  <a:latin typeface="Calibri" charset="0"/>
              </a:rPr>
              <a:t>The Coastal Areas Climate Change Education (CACCE) Partnership: Development and Planning Efforts for Climate Change Education in Florida and the Caribbean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	 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5364" name="Picture 4" descr="CACCE en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792162"/>
          </a:xfrm>
        </p:spPr>
        <p:txBody>
          <a:bodyPr/>
          <a:lstStyle/>
          <a:p>
            <a:pPr marL="571500" indent="-457200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Calibri" charset="0"/>
              </a:rPr>
              <a:t>Formal Education Activities and Outreach</a:t>
            </a:r>
            <a:endParaRPr lang="en-US" sz="3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449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Curriculum Planning Workshop for Hillsborough County Marine Science teachers, July 2011 (a “CACCE day” on building climate change into the curriculum – a pilot curricular intervention)</a:t>
            </a:r>
            <a:endParaRPr lang="en-US" sz="2800" b="1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CACCE Showcase and Symposium for </a:t>
            </a:r>
            <a:r>
              <a:rPr lang="en-US" sz="2800" dirty="0" smtClean="0">
                <a:latin typeface="Calibri" charset="0"/>
              </a:rPr>
              <a:t>Hillsborough County School System Educators</a:t>
            </a:r>
            <a:r>
              <a:rPr lang="en-US" sz="2800" dirty="0">
                <a:latin typeface="Calibri" charset="0"/>
              </a:rPr>
              <a:t>, Nov 2011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Puerto Rico workshops and conferences for CC scientists and educators in the </a:t>
            </a:r>
            <a:r>
              <a:rPr lang="en-US" sz="2800" dirty="0" smtClean="0">
                <a:latin typeface="Calibri" charset="0"/>
              </a:rPr>
              <a:t>Caribbean: Feb and Oct </a:t>
            </a:r>
            <a:r>
              <a:rPr lang="en-US" sz="2800" dirty="0">
                <a:latin typeface="Calibri" charset="0"/>
              </a:rPr>
              <a:t>2011 </a:t>
            </a:r>
            <a:endParaRPr lang="en-US" sz="28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CACCE presentations targeting educators at IEEE and ASTE meetings in 2011 and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25450" y="533400"/>
            <a:ext cx="7315200" cy="944563"/>
          </a:xfrm>
        </p:spPr>
        <p:txBody>
          <a:bodyPr/>
          <a:lstStyle/>
          <a:p>
            <a:pPr marL="571500" indent="-457200">
              <a:lnSpc>
                <a:spcPct val="80000"/>
              </a:lnSpc>
              <a:spcBef>
                <a:spcPct val="20000"/>
              </a:spcBef>
            </a:pPr>
            <a:r>
              <a:rPr lang="en-US" sz="2800" b="0" dirty="0">
                <a:solidFill>
                  <a:srgbClr val="FF0000"/>
                </a:solidFill>
                <a:latin typeface="Calibri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Testing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new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models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for formal and informal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Education: </a:t>
            </a:r>
            <a:r>
              <a:rPr lang="en-US" sz="2800" i="1" dirty="0">
                <a:solidFill>
                  <a:srgbClr val="FF0000"/>
                </a:solidFill>
                <a:latin typeface="Calibri" charset="0"/>
              </a:rPr>
              <a:t>Multiple Outcome Interdisciplinary Research and Learning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1325"/>
          </a:xfrm>
        </p:spPr>
        <p:txBody>
          <a:bodyPr/>
          <a:lstStyle/>
          <a:p>
            <a:r>
              <a:rPr lang="en-US" sz="2800" u="sng" dirty="0">
                <a:latin typeface="Calibri" charset="0"/>
              </a:rPr>
              <a:t>Multiple </a:t>
            </a:r>
            <a:r>
              <a:rPr lang="en-US" sz="2800" u="sng" dirty="0" smtClean="0">
                <a:latin typeface="Calibri" charset="0"/>
              </a:rPr>
              <a:t>Outcomes</a:t>
            </a:r>
            <a:r>
              <a:rPr lang="en-US" sz="2800" dirty="0" smtClean="0"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allows for people and organizations to work together without necessarily having the same immediate goals.</a:t>
            </a:r>
          </a:p>
          <a:p>
            <a:r>
              <a:rPr lang="en-US" sz="2800" u="sng" dirty="0">
                <a:latin typeface="Calibri" charset="0"/>
              </a:rPr>
              <a:t>Interdisciplinary</a:t>
            </a:r>
            <a:r>
              <a:rPr lang="en-US" sz="2800" dirty="0">
                <a:latin typeface="Calibri" charset="0"/>
              </a:rPr>
              <a:t>: builds on expertise from more than one discipline</a:t>
            </a:r>
          </a:p>
          <a:p>
            <a:r>
              <a:rPr lang="en-US" sz="2800" u="sng" dirty="0">
                <a:latin typeface="Calibri" charset="0"/>
              </a:rPr>
              <a:t>Research and learning</a:t>
            </a:r>
            <a:r>
              <a:rPr lang="en-US" sz="2800" dirty="0">
                <a:latin typeface="Calibri" charset="0"/>
              </a:rPr>
              <a:t>: assumes that people learn when engaged in research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944562"/>
          </a:xfrm>
        </p:spPr>
        <p:txBody>
          <a:bodyPr/>
          <a:lstStyle/>
          <a:p>
            <a:pPr marL="571500" indent="-457200">
              <a:lnSpc>
                <a:spcPct val="80000"/>
              </a:lnSpc>
              <a:spcBef>
                <a:spcPct val="20000"/>
              </a:spcBef>
            </a:pPr>
            <a:r>
              <a:rPr lang="en-US" sz="2800" i="1" dirty="0" smtClean="0">
                <a:solidFill>
                  <a:srgbClr val="FF0000"/>
                </a:solidFill>
                <a:latin typeface="Calibri" charset="0"/>
              </a:rPr>
              <a:t>Multiple </a:t>
            </a:r>
            <a:r>
              <a:rPr lang="en-US" sz="2800" i="1" dirty="0">
                <a:solidFill>
                  <a:srgbClr val="FF0000"/>
                </a:solidFill>
                <a:latin typeface="Calibri" charset="0"/>
              </a:rPr>
              <a:t>Outcome Interdisciplinary Research and Learning (MOIRL)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>
          <a:xfrm>
            <a:off x="481013" y="1282700"/>
            <a:ext cx="8229600" cy="4660900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MOIRL is </a:t>
            </a:r>
            <a:r>
              <a:rPr lang="en-US" sz="2800" i="1" dirty="0" err="1" smtClean="0">
                <a:latin typeface="Calibri" charset="0"/>
              </a:rPr>
              <a:t>transdisciplinary</a:t>
            </a:r>
            <a:r>
              <a:rPr lang="en-US" sz="2800" dirty="0" smtClean="0">
                <a:latin typeface="Calibri" charset="0"/>
              </a:rPr>
              <a:t>, in that projects include expertise from </a:t>
            </a:r>
            <a:r>
              <a:rPr lang="en-US" sz="2800" dirty="0">
                <a:latin typeface="Calibri" charset="0"/>
              </a:rPr>
              <a:t>inside and outside of the university: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students (K-16 and graduate);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teachers and educational researchers;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informal science educators;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scientists and engineers;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business and industry;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policy makers; and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community members 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629642" y="3622668"/>
            <a:ext cx="2833365" cy="1721471"/>
            <a:chOff x="2209282" y="1902858"/>
            <a:chExt cx="4840215" cy="2592428"/>
          </a:xfrm>
        </p:grpSpPr>
        <p:sp>
          <p:nvSpPr>
            <p:cNvPr id="5" name="Oval 4"/>
            <p:cNvSpPr/>
            <p:nvPr/>
          </p:nvSpPr>
          <p:spPr>
            <a:xfrm>
              <a:off x="4234901" y="2306089"/>
              <a:ext cx="2676485" cy="21891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8"/>
            <p:cNvSpPr txBox="1">
              <a:spLocks noChangeArrowheads="1"/>
            </p:cNvSpPr>
            <p:nvPr/>
          </p:nvSpPr>
          <p:spPr bwMode="auto">
            <a:xfrm>
              <a:off x="5105978" y="2936853"/>
              <a:ext cx="1943519" cy="97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/>
                <a:t>Societal implications of problem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216175" y="2330978"/>
              <a:ext cx="1994101" cy="6402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1523" y="2301058"/>
              <a:ext cx="1983606" cy="417143"/>
            </a:xfrm>
            <a:prstGeom prst="rect">
              <a:avLst/>
            </a:prstGeom>
            <a:noFill/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Academia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56360" y="3676494"/>
              <a:ext cx="1994101" cy="6402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71448" y="3833940"/>
              <a:ext cx="1983606" cy="417143"/>
            </a:xfrm>
            <a:prstGeom prst="rect">
              <a:avLst/>
            </a:prstGeom>
            <a:noFill/>
            <a:scene3d>
              <a:camera prst="orthographicFront">
                <a:rot lat="0" lon="0" rev="189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dirty="0"/>
                <a:t>Policy makers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209282" y="2306089"/>
              <a:ext cx="2970168" cy="21891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34"/>
            <p:cNvSpPr txBox="1">
              <a:spLocks noChangeArrowheads="1"/>
            </p:cNvSpPr>
            <p:nvPr/>
          </p:nvSpPr>
          <p:spPr bwMode="auto">
            <a:xfrm>
              <a:off x="2282747" y="2897555"/>
              <a:ext cx="1723057" cy="97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/>
                <a:t>Scientific research study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673233" y="2215522"/>
              <a:ext cx="1994101" cy="6402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04717" y="1902858"/>
              <a:ext cx="1983606" cy="695239"/>
            </a:xfrm>
            <a:prstGeom prst="rect">
              <a:avLst/>
            </a:prstGeom>
            <a:noFill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Formal </a:t>
              </a:r>
            </a:p>
            <a:p>
              <a:pPr algn="ctr">
                <a:defRPr/>
              </a:pPr>
              <a:r>
                <a:rPr lang="en-US" sz="1200" dirty="0"/>
                <a:t>education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135665" y="2404450"/>
              <a:ext cx="1994101" cy="6402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39341" y="2301058"/>
              <a:ext cx="1983606" cy="695239"/>
            </a:xfrm>
            <a:prstGeom prst="rect">
              <a:avLst/>
            </a:prstGeom>
            <a:noFill/>
            <a:scene3d>
              <a:camera prst="orthographicFront">
                <a:rot lat="0" lon="0" rev="189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Informal </a:t>
              </a:r>
            </a:p>
            <a:p>
              <a:pPr algn="ctr">
                <a:defRPr/>
              </a:pPr>
              <a:r>
                <a:rPr lang="en-US" sz="1200" dirty="0"/>
                <a:t>education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051706" y="3653283"/>
              <a:ext cx="1994101" cy="6402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24371" y="3486320"/>
              <a:ext cx="1983606" cy="695239"/>
            </a:xfrm>
            <a:prstGeom prst="rect">
              <a:avLst/>
            </a:prstGeom>
            <a:noFill/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Community members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7921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MOIRL Pilot Project: Cave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deposits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and Climate Change: 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</a:rPr>
              <a:t>Camuy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Caves NP, Puerto Rico</a:t>
            </a:r>
            <a:endParaRPr lang="en-US" sz="2800" i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813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51325"/>
          </a:xfrm>
        </p:spPr>
        <p:txBody>
          <a:bodyPr/>
          <a:lstStyle/>
          <a:p>
            <a:pPr lvl="1" defTabSz="914400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Climate Scientist: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cs typeface="Arial" charset="0"/>
              </a:rPr>
              <a:t>Bogdan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Onac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(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USF-Geology ), </a:t>
            </a:r>
          </a:p>
          <a:p>
            <a:pPr lvl="1" defTabSz="914400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Graduate student: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Vanessa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Vernaza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- Hernández (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USF-Secondary Education)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lvl="1" defTabSz="914400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Educators: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Adela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Rolón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Fuentes,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Adolfina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Irrizary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Puig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(Toa Baja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HS, PR)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, and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Onofre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Carballeira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Cataño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MS, PR)</a:t>
            </a:r>
            <a:endParaRPr lang="en-US" sz="2400" dirty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charset="0"/>
              </a:rPr>
              <a:t>The purpose of the </a:t>
            </a:r>
            <a:r>
              <a:rPr lang="en-US" sz="2400" dirty="0" err="1">
                <a:latin typeface="Calibri" charset="0"/>
              </a:rPr>
              <a:t>Camuy</a:t>
            </a:r>
            <a:r>
              <a:rPr lang="en-US" sz="2400" dirty="0">
                <a:latin typeface="Calibri" charset="0"/>
              </a:rPr>
              <a:t> Cave Project is to help students to understand how cave deposits provide clues to climate change. 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charset="0"/>
              </a:rPr>
              <a:t>The students learn how </a:t>
            </a:r>
            <a:r>
              <a:rPr lang="en-US" sz="2000" b="1" dirty="0" smtClean="0">
                <a:latin typeface="Calibri" charset="0"/>
              </a:rPr>
              <a:t>the </a:t>
            </a:r>
            <a:r>
              <a:rPr lang="en-US" sz="2000" b="1" dirty="0">
                <a:latin typeface="Calibri" charset="0"/>
              </a:rPr>
              <a:t>study of caves can provide information on how climate has changed over time, and how it can be used to predict future changes in climate and sea level.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92162"/>
          </a:xfrm>
        </p:spPr>
        <p:txBody>
          <a:bodyPr/>
          <a:lstStyle/>
          <a:p>
            <a:pPr marL="571500" indent="-45720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4) Cave deposits &amp; climate: 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</a:rPr>
              <a:t>Camuy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 Caves, PR</a:t>
            </a:r>
            <a:endParaRPr lang="en-US" sz="2800" i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5017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defTabSz="385763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libri" charset="0"/>
              </a:rPr>
              <a:t>90 students </a:t>
            </a:r>
            <a:r>
              <a:rPr lang="en-US" sz="2400" dirty="0" smtClean="0">
                <a:latin typeface="Calibri" charset="0"/>
              </a:rPr>
              <a:t>from the 3 participating schools </a:t>
            </a:r>
            <a:r>
              <a:rPr lang="en-US" sz="2400" dirty="0">
                <a:latin typeface="Calibri" charset="0"/>
              </a:rPr>
              <a:t>made an educational visit </a:t>
            </a:r>
            <a:r>
              <a:rPr lang="en-US" sz="2400" dirty="0" smtClean="0">
                <a:latin typeface="Calibri" charset="0"/>
              </a:rPr>
              <a:t>to </a:t>
            </a:r>
            <a:r>
              <a:rPr lang="en-US" sz="2400" dirty="0" err="1">
                <a:latin typeface="Calibri" charset="0"/>
              </a:rPr>
              <a:t>Camuy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Caves NP, led by Dr. </a:t>
            </a:r>
            <a:r>
              <a:rPr lang="en-US" sz="2400" dirty="0" err="1" smtClean="0">
                <a:latin typeface="Calibri" charset="0"/>
              </a:rPr>
              <a:t>Onac</a:t>
            </a:r>
            <a:r>
              <a:rPr lang="en-US" sz="2400" dirty="0" smtClean="0">
                <a:latin typeface="Calibri" charset="0"/>
              </a:rPr>
              <a:t>.</a:t>
            </a:r>
            <a:endParaRPr lang="en-US" sz="2400" dirty="0">
              <a:latin typeface="Calibri" charset="0"/>
            </a:endParaRPr>
          </a:p>
          <a:p>
            <a:pPr lvl="1" defTabSz="385763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Dr. </a:t>
            </a:r>
            <a:r>
              <a:rPr lang="en-US" sz="2200" dirty="0" err="1" smtClean="0"/>
              <a:t>Onac</a:t>
            </a:r>
            <a:r>
              <a:rPr lang="en-US" sz="2200" dirty="0" smtClean="0"/>
              <a:t>, Ms. </a:t>
            </a:r>
            <a:r>
              <a:rPr lang="en-US" sz="2200" dirty="0" err="1" smtClean="0"/>
              <a:t>Vernaza</a:t>
            </a:r>
            <a:r>
              <a:rPr lang="en-US" sz="2200" dirty="0" smtClean="0"/>
              <a:t>-Hernandez, and </a:t>
            </a:r>
            <a:r>
              <a:rPr lang="en-US" sz="2200" dirty="0"/>
              <a:t>the teachers </a:t>
            </a:r>
            <a:r>
              <a:rPr lang="en-US" sz="2200" dirty="0" smtClean="0"/>
              <a:t>worked with the </a:t>
            </a:r>
            <a:r>
              <a:rPr lang="en-US" sz="2200" dirty="0"/>
              <a:t>students </a:t>
            </a:r>
            <a:r>
              <a:rPr lang="en-US" sz="2200" dirty="0" smtClean="0"/>
              <a:t>on site to teach different </a:t>
            </a:r>
            <a:r>
              <a:rPr lang="en-US" sz="2200" dirty="0"/>
              <a:t>aspects about the formation, structure and characteristics of the caves, and how scientists </a:t>
            </a:r>
            <a:r>
              <a:rPr lang="en-US" sz="2200" dirty="0" smtClean="0"/>
              <a:t>obtain </a:t>
            </a:r>
            <a:r>
              <a:rPr lang="en-US" sz="2200" dirty="0"/>
              <a:t>information about climate change through the study of </a:t>
            </a:r>
            <a:r>
              <a:rPr lang="en-US" sz="2200" dirty="0" smtClean="0"/>
              <a:t>caves</a:t>
            </a:r>
            <a:r>
              <a:rPr lang="en-US" sz="2200" dirty="0"/>
              <a:t>.</a:t>
            </a:r>
          </a:p>
          <a:p>
            <a:pPr lvl="1" defTabSz="385763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 set of data loggers were </a:t>
            </a:r>
            <a:r>
              <a:rPr lang="en-US" sz="2200" dirty="0" smtClean="0"/>
              <a:t>installed (with student participation) </a:t>
            </a:r>
            <a:r>
              <a:rPr lang="en-US" sz="2200" dirty="0"/>
              <a:t>to automatically measure temperature and relative humidity (inside and outside the cave every hour for a year). </a:t>
            </a:r>
          </a:p>
          <a:p>
            <a:pPr lvl="1" defTabSz="385763" eaLnBrk="1" hangingPunct="1"/>
            <a:r>
              <a:rPr lang="en-US" sz="2200" dirty="0">
                <a:solidFill>
                  <a:srgbClr val="000000"/>
                </a:solidFill>
              </a:rPr>
              <a:t>Drip water and precipitation will be collected at 2 week periods for a </a:t>
            </a:r>
            <a:r>
              <a:rPr lang="en-US" sz="2200" dirty="0" smtClean="0">
                <a:solidFill>
                  <a:srgbClr val="000000"/>
                </a:solidFill>
              </a:rPr>
              <a:t>year, and analyzed chemically.  These data will be the basis of classroom efforts to produce climate-focused signage for the </a:t>
            </a:r>
            <a:r>
              <a:rPr lang="en-US" sz="2200" dirty="0" err="1" smtClean="0">
                <a:solidFill>
                  <a:srgbClr val="000000"/>
                </a:solidFill>
              </a:rPr>
              <a:t>Camuy</a:t>
            </a:r>
            <a:r>
              <a:rPr lang="en-US" sz="2200" dirty="0" smtClean="0">
                <a:solidFill>
                  <a:srgbClr val="000000"/>
                </a:solidFill>
              </a:rPr>
              <a:t> Caves displays.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58000" cy="715962"/>
          </a:xfrm>
        </p:spPr>
        <p:txBody>
          <a:bodyPr/>
          <a:lstStyle/>
          <a:p>
            <a:pPr marL="571500" indent="-45720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MOIRL Pilot Project: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Phenology and Climate Change </a:t>
            </a:r>
            <a:endParaRPr lang="en-US" sz="2800" i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54275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3675"/>
          </a:xfrm>
        </p:spPr>
        <p:txBody>
          <a:bodyPr/>
          <a:lstStyle/>
          <a:p>
            <a:pPr lvl="1" defTabSz="914400" eaLnBrk="1" hangingPunct="1">
              <a:spcBef>
                <a:spcPts val="0"/>
              </a:spcBef>
            </a:pPr>
            <a:r>
              <a:rPr lang="en-US" sz="22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Climate Scientist: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George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cs typeface="Arial" charset="0"/>
              </a:rPr>
              <a:t>Kish (USGS) </a:t>
            </a:r>
            <a:endParaRPr lang="en-US" sz="2200" dirty="0" smtClean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lvl="1" defTabSz="914400" eaLnBrk="1" hangingPunct="1">
              <a:spcBef>
                <a:spcPts val="0"/>
              </a:spcBef>
            </a:pPr>
            <a:r>
              <a:rPr lang="en-US" sz="22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Graduate Student: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Meghan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cs typeface="Arial" charset="0"/>
              </a:rPr>
              <a:t>Lindsey (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USF Geology),</a:t>
            </a:r>
          </a:p>
          <a:p>
            <a:pPr lvl="1" defTabSz="914400" eaLnBrk="1" hangingPunct="1">
              <a:spcBef>
                <a:spcPts val="0"/>
              </a:spcBef>
            </a:pPr>
            <a:r>
              <a:rPr lang="en-US" sz="22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Educators: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cs typeface="Arial" charset="0"/>
              </a:rPr>
              <a:t>Lynn McDaniel and Pat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McFarlin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cs typeface="Arial" charset="0"/>
              </a:rPr>
              <a:t> (Stewart MS)</a:t>
            </a:r>
          </a:p>
          <a:p>
            <a:pPr defTabSz="914400" eaLnBrk="1" hangingPunct="1"/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Middle School students are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documenting temperature, precipitation and the occurrences of key plant and animal species (plants, insects, birds)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at two locations within the Hillsborough River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Watershed: the Crystal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Springs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Preserve (upstream), and the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Stewart Middle School gardens and riverside restoration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site (near Tampa Bay). </a:t>
            </a:r>
            <a:endParaRPr lang="en-US" sz="2200" dirty="0">
              <a:solidFill>
                <a:srgbClr val="000000"/>
              </a:solidFill>
              <a:latin typeface="Calibri" charset="0"/>
            </a:endParaRPr>
          </a:p>
          <a:p>
            <a:pPr lvl="1" defTabSz="914400" eaLnBrk="1" hangingPunct="1"/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Workshops on phenology and climate change for teachers will be held at Stewart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MS, including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instruction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in plant/animal identification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and recording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</a:rPr>
              <a:t>phenologic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observations,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based on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hlinkClick r:id="rId3"/>
              </a:rPr>
              <a:t>Nature</a:t>
            </a:r>
            <a:r>
              <a:rPr lang="ja-JP" altLang="en-US" sz="2000" dirty="0" smtClean="0">
                <a:solidFill>
                  <a:srgbClr val="000000"/>
                </a:solidFill>
                <a:latin typeface="Calibri" charset="0"/>
                <a:hlinkClick r:id="rId3"/>
              </a:rPr>
              <a:t>’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hlinkClick r:id="rId3"/>
              </a:rPr>
              <a:t>s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hlinkClick r:id="rId3"/>
              </a:rPr>
              <a:t>Notebook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(at the USA-National Phenology Network web site) </a:t>
            </a:r>
            <a:endParaRPr lang="en-US" sz="2000" dirty="0" smtClean="0">
              <a:solidFill>
                <a:srgbClr val="000000"/>
              </a:solidFill>
              <a:latin typeface="Calibri" charset="0"/>
            </a:endParaRPr>
          </a:p>
          <a:p>
            <a:pPr defTabSz="914400" eaLnBrk="1" hangingPunct="1"/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Students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will develop a portfolio of maps, plant and animal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occurrence information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and life-cycle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data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for the species studied.</a:t>
            </a:r>
          </a:p>
          <a:p>
            <a:pPr defTabSz="914400" eaLnBrk="1" hangingPunct="1"/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162800" cy="12192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alibri" charset="0"/>
              </a:rPr>
              <a:t>2) 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Climate Change Education for </a:t>
            </a:r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Professionals of the “Built Environment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Objectives:</a:t>
            </a:r>
          </a:p>
          <a:p>
            <a:r>
              <a:rPr lang="en-US" sz="2800" dirty="0" smtClean="0"/>
              <a:t>Addressing acute needs for detailed, place-based educational content among local/regional professionals and decision-makers responsible for urban planning/management and key industries.</a:t>
            </a:r>
          </a:p>
          <a:p>
            <a:r>
              <a:rPr lang="en-US" sz="2800" dirty="0" smtClean="0"/>
              <a:t>Fostering more acceptable community “messengers” on climate change, its impacts, and the need for response.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Key Consulting Liaison: </a:t>
            </a:r>
            <a:r>
              <a:rPr lang="en-US" sz="2800" b="1" dirty="0" smtClean="0"/>
              <a:t>Sunshine State Strategies, LLC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4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228600" y="1831976"/>
            <a:ext cx="8229600" cy="4645024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American </a:t>
            </a:r>
            <a:r>
              <a:rPr lang="en-US" dirty="0">
                <a:latin typeface="Calibri" charset="0"/>
              </a:rPr>
              <a:t>Planning Association Florida</a:t>
            </a:r>
          </a:p>
          <a:p>
            <a:r>
              <a:rPr lang="en-US" dirty="0">
                <a:latin typeface="Calibri" charset="0"/>
              </a:rPr>
              <a:t>ICLEI: Local Governments for Sustainability</a:t>
            </a:r>
          </a:p>
          <a:p>
            <a:r>
              <a:rPr lang="en-US" dirty="0">
                <a:latin typeface="Calibri" charset="0"/>
              </a:rPr>
              <a:t>Southwest Florida Regional Planning Council</a:t>
            </a:r>
          </a:p>
          <a:p>
            <a:r>
              <a:rPr lang="en-US" dirty="0" smtClean="0">
                <a:latin typeface="Calibri" charset="0"/>
              </a:rPr>
              <a:t>HOK</a:t>
            </a:r>
            <a:endParaRPr lang="en-US" dirty="0">
              <a:latin typeface="Calibri" charset="0"/>
            </a:endParaRPr>
          </a:p>
          <a:p>
            <a:pPr>
              <a:spcBef>
                <a:spcPts val="1368"/>
              </a:spcBef>
            </a:pPr>
            <a:r>
              <a:rPr lang="en-US" dirty="0">
                <a:latin typeface="Calibri" charset="0"/>
              </a:rPr>
              <a:t>FSU </a:t>
            </a:r>
            <a:r>
              <a:rPr lang="en-US" dirty="0" smtClean="0">
                <a:latin typeface="Calibri" charset="0"/>
              </a:rPr>
              <a:t>Department of </a:t>
            </a:r>
            <a:r>
              <a:rPr lang="en-US" dirty="0">
                <a:latin typeface="Calibri" charset="0"/>
              </a:rPr>
              <a:t>Urban </a:t>
            </a:r>
            <a:r>
              <a:rPr lang="en-US" dirty="0" smtClean="0">
                <a:latin typeface="Calibri" charset="0"/>
              </a:rPr>
              <a:t>and </a:t>
            </a:r>
            <a:r>
              <a:rPr lang="en-US" dirty="0">
                <a:latin typeface="Calibri" charset="0"/>
              </a:rPr>
              <a:t>Regional </a:t>
            </a:r>
            <a:r>
              <a:rPr lang="en-US" dirty="0" smtClean="0">
                <a:latin typeface="Calibri" charset="0"/>
              </a:rPr>
              <a:t>Planning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Key “Academic” Strategic Partner: 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Florida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Center for Environmental Studies - FAU</a:t>
            </a:r>
            <a:endParaRPr lang="en-US" dirty="0">
              <a:latin typeface="Calibri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676400" y="1758950"/>
            <a:ext cx="7353247" cy="3667801"/>
            <a:chOff x="1702199" y="1631317"/>
            <a:chExt cx="7352851" cy="3668130"/>
          </a:xfrm>
        </p:grpSpPr>
        <p:pic>
          <p:nvPicPr>
            <p:cNvPr id="35845" name="Picture 2" descr="swfrpc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198" y="3115245"/>
              <a:ext cx="977852" cy="98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5" descr="Florida AP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513" y="1631317"/>
              <a:ext cx="791600" cy="8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6" descr="HOK_Logo_Red_CMY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99" y="3441229"/>
              <a:ext cx="838274" cy="83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9" descr="FSUDURP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766" y="4653678"/>
              <a:ext cx="2171583" cy="64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10" descr="ICLEI USA Logo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374" y="2431441"/>
              <a:ext cx="1110676" cy="50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91400" cy="142557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Education/Outreach for Professionals of the “Built Environment”: Urban and Regional Planning Professionals</a:t>
            </a:r>
            <a:endParaRPr lang="en-US" sz="3200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10" name="Picture 9" descr="ceslogo600dpi_4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31" y="5426752"/>
            <a:ext cx="1185916" cy="121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109696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Climate Change Education for Planning professionals:</a:t>
            </a:r>
            <a:endParaRPr lang="en-US" sz="3200" dirty="0">
              <a:latin typeface="Calibri" charset="0"/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>
          <a:xfrm>
            <a:off x="444500" y="1371600"/>
            <a:ext cx="82296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000" b="1" dirty="0" smtClean="0">
                <a:latin typeface="Calibri" charset="0"/>
              </a:rPr>
              <a:t>Goal: To strengthen </a:t>
            </a:r>
            <a:r>
              <a:rPr lang="en-US" sz="3000" b="1" dirty="0">
                <a:latin typeface="Calibri" charset="0"/>
              </a:rPr>
              <a:t>and standardize knowledge of CC, mitigation and adaption across the region</a:t>
            </a:r>
          </a:p>
          <a:p>
            <a:pPr marL="288000" indent="-288000"/>
            <a:r>
              <a:rPr lang="en-US" sz="2800" dirty="0" smtClean="0">
                <a:latin typeface="Calibri" charset="0"/>
              </a:rPr>
              <a:t>Surveys </a:t>
            </a:r>
            <a:r>
              <a:rPr lang="en-US" sz="2800" dirty="0">
                <a:latin typeface="Calibri" charset="0"/>
              </a:rPr>
              <a:t>to assess education/information needs and learning format preferences by job </a:t>
            </a:r>
            <a:r>
              <a:rPr lang="en-US" sz="2800" dirty="0" smtClean="0">
                <a:latin typeface="Calibri" charset="0"/>
              </a:rPr>
              <a:t>profile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[Ongoing]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  <a:p>
            <a:pPr marL="288000" indent="-288000"/>
            <a:r>
              <a:rPr lang="en-US" sz="2800" dirty="0">
                <a:latin typeface="Calibri" charset="0"/>
              </a:rPr>
              <a:t>Define geographic or regional </a:t>
            </a:r>
            <a:r>
              <a:rPr lang="en-US" sz="2800" dirty="0" smtClean="0">
                <a:latin typeface="Calibri" charset="0"/>
              </a:rPr>
              <a:t>needs, toward providing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place-based, relevant CC content</a:t>
            </a:r>
            <a:r>
              <a:rPr lang="en-US" sz="2800" dirty="0" smtClean="0">
                <a:latin typeface="Calibri" charset="0"/>
              </a:rPr>
              <a:t>. </a:t>
            </a:r>
            <a:endParaRPr lang="en-US" sz="2800" dirty="0">
              <a:latin typeface="Calibri" charset="0"/>
            </a:endParaRPr>
          </a:p>
          <a:p>
            <a:pPr marL="288000" indent="-288000"/>
            <a:r>
              <a:rPr lang="en-US" sz="2800" dirty="0">
                <a:latin typeface="Calibri" charset="0"/>
              </a:rPr>
              <a:t>Identify opportunities for </a:t>
            </a:r>
            <a:r>
              <a:rPr lang="en-US" sz="2800" dirty="0" smtClean="0">
                <a:latin typeface="Calibri" charset="0"/>
              </a:rPr>
              <a:t>information sharing, cooperation, </a:t>
            </a:r>
            <a:r>
              <a:rPr lang="en-US" sz="2800" dirty="0">
                <a:latin typeface="Calibri" charset="0"/>
              </a:rPr>
              <a:t>professional development</a:t>
            </a:r>
          </a:p>
          <a:p>
            <a:pPr marL="288000" indent="-288000"/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Develop education plan – universities, continuing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education,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professional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education, and/or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certification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maintenance activities.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  <a:p>
            <a:pPr marL="0" indent="0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CACCE Activities for/with Planners and Professionals: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5105400"/>
          </a:xfrm>
        </p:spPr>
        <p:txBody>
          <a:bodyPr/>
          <a:lstStyle/>
          <a:p>
            <a:r>
              <a:rPr lang="en-US" sz="2800" b="1" dirty="0" smtClean="0"/>
              <a:t>Past:</a:t>
            </a:r>
          </a:p>
          <a:p>
            <a:pPr lvl="1"/>
            <a:r>
              <a:rPr lang="en-US" sz="2200" b="1" dirty="0" smtClean="0"/>
              <a:t>Tampa Bay Downtown Partnership “Downtown Debrief” on Climate Change and Adaptation:  May 15, 2011</a:t>
            </a:r>
          </a:p>
          <a:p>
            <a:pPr lvl="1"/>
            <a:r>
              <a:rPr lang="en-US" sz="2200" b="1" dirty="0" smtClean="0"/>
              <a:t>APA FL Annual Conference, Sept 9-11, 2011 </a:t>
            </a:r>
            <a:r>
              <a:rPr lang="en-US" sz="2200" dirty="0" smtClean="0"/>
              <a:t>(CACCE sponsorship and exhibits)</a:t>
            </a:r>
          </a:p>
          <a:p>
            <a:pPr lvl="1"/>
            <a:r>
              <a:rPr lang="en-US" sz="2200" b="1" dirty="0" smtClean="0"/>
              <a:t>Survey review/strategies meeting (associated with APA Executive Committee meeting) 1/19/12, Orlando, FL </a:t>
            </a:r>
          </a:p>
          <a:p>
            <a:r>
              <a:rPr lang="en-US" sz="2800" b="1" dirty="0" smtClean="0"/>
              <a:t>Upcoming: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2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200" b="1" dirty="0" smtClean="0">
                <a:solidFill>
                  <a:srgbClr val="FF0000"/>
                </a:solidFill>
              </a:rPr>
              <a:t> Annual Coastal Cities Summit, St. Petersburg, FL</a:t>
            </a:r>
            <a:r>
              <a:rPr lang="en-US" sz="2200" b="1" dirty="0" smtClean="0"/>
              <a:t> </a:t>
            </a:r>
            <a:r>
              <a:rPr lang="en-US" sz="2200" dirty="0" smtClean="0"/>
              <a:t>(CACCE-sponsored sessions on Climate Change Impacts): </a:t>
            </a:r>
            <a:r>
              <a:rPr lang="en-US" sz="2200" b="1" dirty="0" smtClean="0"/>
              <a:t>5/12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Risk and Response: Sea Level Rise Summit </a:t>
            </a:r>
            <a:r>
              <a:rPr lang="en-US" sz="2200" dirty="0" smtClean="0"/>
              <a:t>(Target audience: FL policy professionals. Led by FCES-FAU partners; CACCE co-sponsoring and planning education sessions) </a:t>
            </a:r>
            <a:r>
              <a:rPr lang="en-US" sz="2200" b="1" dirty="0" smtClean="0"/>
              <a:t>6/21-22/12</a:t>
            </a:r>
            <a:endParaRPr lang="en-US" sz="22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921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charset="0"/>
              </a:rPr>
              <a:t>What is CACCE?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Calibri" charset="0"/>
              </a:rPr>
              <a:t>Coastal Areas Climate Change Education Partnership (CACCE) </a:t>
            </a:r>
            <a:r>
              <a:rPr lang="ja-JP" altLang="en-US" sz="2800" b="1">
                <a:latin typeface="Calibri" charset="0"/>
              </a:rPr>
              <a:t>“</a:t>
            </a:r>
            <a:r>
              <a:rPr lang="en-US" altLang="ja-JP" sz="2800" b="1">
                <a:latin typeface="Calibri" charset="0"/>
              </a:rPr>
              <a:t>catchy</a:t>
            </a:r>
            <a:r>
              <a:rPr lang="ja-JP" altLang="en-US" sz="2800" b="1">
                <a:latin typeface="Calibri" charset="0"/>
              </a:rPr>
              <a:t>”</a:t>
            </a:r>
            <a:endParaRPr lang="en-US" altLang="ja-JP" sz="2800" b="1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i="1">
                <a:latin typeface="Calibri" charset="0"/>
                <a:ea typeface="ＭＳ Ｐゴシック" charset="0"/>
              </a:rPr>
              <a:t>Two-year project funded by the National Science Foundation </a:t>
            </a:r>
            <a:r>
              <a:rPr lang="en-US" sz="2000" b="1" i="1">
                <a:latin typeface="Calibri" charset="0"/>
                <a:ea typeface="ＭＳ Ｐゴシック" charset="0"/>
              </a:rPr>
              <a:t>(</a:t>
            </a:r>
            <a:r>
              <a:rPr lang="en-US" sz="2000" i="1">
                <a:latin typeface="Calibri" charset="0"/>
                <a:ea typeface="ＭＳ Ｐゴシック" charset="0"/>
              </a:rPr>
              <a:t>One of 15 Phase 1 CCEP)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>
                <a:latin typeface="Calibri" charset="0"/>
                <a:ea typeface="ＭＳ Ｐゴシック" charset="0"/>
              </a:rPr>
              <a:t>NSF CCEP Goals</a:t>
            </a:r>
            <a:r>
              <a:rPr lang="en-US" sz="2500" i="1">
                <a:latin typeface="Calibri" charset="0"/>
                <a:ea typeface="ＭＳ Ｐゴシック" charset="0"/>
              </a:rPr>
              <a:t>:</a:t>
            </a:r>
          </a:p>
          <a:p>
            <a:pPr lvl="2"/>
            <a:r>
              <a:rPr lang="en-US" sz="2000">
                <a:latin typeface="Calibri" charset="0"/>
                <a:ea typeface="ＭＳ Ｐゴシック" charset="0"/>
              </a:rPr>
              <a:t>Pursue innovative approaches to teaching and learning about climate change;</a:t>
            </a:r>
          </a:p>
          <a:p>
            <a:pPr lvl="2"/>
            <a:r>
              <a:rPr lang="en-US" sz="2000">
                <a:latin typeface="Calibri" charset="0"/>
                <a:ea typeface="ＭＳ Ｐゴシック" charset="0"/>
              </a:rPr>
              <a:t>Develop new strategies to increase adoption of effective educational resources and practices across a range of stakeholders.</a:t>
            </a:r>
          </a:p>
          <a:p>
            <a:pPr lvl="1"/>
            <a:r>
              <a:rPr lang="en-US" sz="2600">
                <a:latin typeface="Calibri" charset="0"/>
                <a:ea typeface="ＭＳ Ｐゴシック" charset="0"/>
              </a:rPr>
              <a:t>Deliverables:</a:t>
            </a:r>
          </a:p>
          <a:p>
            <a:pPr lvl="2"/>
            <a:r>
              <a:rPr lang="en-US" sz="2000">
                <a:latin typeface="Calibri" charset="0"/>
                <a:ea typeface="ＭＳ Ｐゴシック" charset="0"/>
              </a:rPr>
              <a:t>An expanded Partnership</a:t>
            </a:r>
          </a:p>
          <a:p>
            <a:pPr lvl="2"/>
            <a:r>
              <a:rPr lang="en-US" sz="2000">
                <a:latin typeface="Calibri" charset="0"/>
                <a:ea typeface="ＭＳ Ｐゴシック" charset="0"/>
              </a:rPr>
              <a:t>An implementable Stategic Climate Education Plan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2"/>
            <a:ext cx="52578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2) CACCE Education/Outreach to Informal Science Educators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9851"/>
            <a:ext cx="8229600" cy="5137149"/>
          </a:xfrm>
        </p:spPr>
        <p:txBody>
          <a:bodyPr/>
          <a:lstStyle/>
          <a:p>
            <a:r>
              <a:rPr lang="en-US" sz="2400" b="1" dirty="0" smtClean="0"/>
              <a:t>Events: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FL CACCE Informal Science Educators workshop on Climate Change, 4/15/11</a:t>
            </a:r>
          </a:p>
          <a:p>
            <a:pPr lvl="1">
              <a:spcBef>
                <a:spcPts val="1728"/>
              </a:spcBef>
              <a:spcAft>
                <a:spcPts val="1800"/>
              </a:spcAft>
            </a:pPr>
            <a:r>
              <a:rPr lang="en-US" sz="2200" dirty="0" smtClean="0"/>
              <a:t>Communicating Climate Science to Informal Audiences: a joint CACCE COSEE Florida workshop: 8/11/11</a:t>
            </a:r>
          </a:p>
          <a:p>
            <a:r>
              <a:rPr lang="en-US" sz="2400" b="1" dirty="0" smtClean="0"/>
              <a:t>Survey of FL informal science educators </a:t>
            </a:r>
            <a:r>
              <a:rPr lang="en-US" sz="2400" dirty="0" smtClean="0"/>
              <a:t>(through the FL informal education network) results: </a:t>
            </a:r>
          </a:p>
          <a:p>
            <a:pPr lvl="1"/>
            <a:r>
              <a:rPr lang="en-US" sz="2200" dirty="0" smtClean="0"/>
              <a:t>a) very little being presented on climate change, irrespective of venue (!!); </a:t>
            </a:r>
          </a:p>
          <a:p>
            <a:pPr lvl="1"/>
            <a:r>
              <a:rPr lang="en-US" sz="2200" dirty="0" smtClean="0"/>
              <a:t>b) Need </a:t>
            </a:r>
            <a:r>
              <a:rPr lang="en-US" sz="2200" b="1" dirty="0" smtClean="0">
                <a:solidFill>
                  <a:srgbClr val="FF0000"/>
                </a:solidFill>
              </a:rPr>
              <a:t>relevant, place-based climate science content/climate scientists </a:t>
            </a:r>
            <a:r>
              <a:rPr lang="en-US" sz="2200" dirty="0" smtClean="0"/>
              <a:t>to work with!</a:t>
            </a:r>
            <a:endParaRPr lang="en-US" sz="22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Upcoming: </a:t>
            </a:r>
            <a:r>
              <a:rPr lang="en-US" sz="2400" dirty="0" smtClean="0">
                <a:solidFill>
                  <a:srgbClr val="FF0000"/>
                </a:solidFill>
              </a:rPr>
              <a:t>Second CACCE Informal Educators Workshop, 3/12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012815"/>
            <a:ext cx="1610293" cy="631832"/>
          </a:xfrm>
          <a:prstGeom prst="rect">
            <a:avLst/>
          </a:prstGeom>
        </p:spPr>
      </p:pic>
      <p:pic>
        <p:nvPicPr>
          <p:cNvPr id="6" name="Picture 5" descr="Eckerd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86103"/>
            <a:ext cx="1524000" cy="580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755648"/>
            <a:ext cx="203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9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2)Education/Outreach to Caribbean Stakeholders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6"/>
            <a:ext cx="8229600" cy="4251325"/>
          </a:xfrm>
        </p:spPr>
        <p:txBody>
          <a:bodyPr/>
          <a:lstStyle/>
          <a:p>
            <a:r>
              <a:rPr lang="en-US" sz="2800" dirty="0" smtClean="0"/>
              <a:t>Lead Partners: UPR-M,                      UVI</a:t>
            </a:r>
          </a:p>
          <a:p>
            <a:r>
              <a:rPr lang="en-US" sz="2800" dirty="0" smtClean="0"/>
              <a:t>Strategic Partner: Inter-American Development Bank 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 smtClean="0"/>
              <a:t>also working closely with Sea Grant PR, Caribbean Community Climate Change Centre and the Caribbean Tourism Organization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Targeting the Tourism industry, policy professionals, and formal educators (college and K-12)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882396"/>
            <a:ext cx="4227456" cy="576472"/>
          </a:xfrm>
          <a:prstGeom prst="rect">
            <a:avLst/>
          </a:prstGeom>
        </p:spPr>
      </p:pic>
      <p:pic>
        <p:nvPicPr>
          <p:cNvPr id="6" name="Picture 5" descr="logo_cohemi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90" y="1703985"/>
            <a:ext cx="750620" cy="743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648200"/>
            <a:ext cx="1330362" cy="743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124" y="4290509"/>
            <a:ext cx="1105576" cy="1064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1703985"/>
            <a:ext cx="762000" cy="773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679" y="1703984"/>
            <a:ext cx="831041" cy="810471"/>
          </a:xfrm>
          <a:prstGeom prst="rect">
            <a:avLst/>
          </a:prstGeom>
        </p:spPr>
      </p:pic>
      <p:pic>
        <p:nvPicPr>
          <p:cNvPr id="11" name="Picture 10" descr="cto_log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27524"/>
            <a:ext cx="198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20173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CACCE Activities in PR, VI, and the Caribbean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76376"/>
            <a:ext cx="8229600" cy="5153024"/>
          </a:xfrm>
        </p:spPr>
        <p:txBody>
          <a:bodyPr/>
          <a:lstStyle/>
          <a:p>
            <a:r>
              <a:rPr lang="en-US" sz="2400" b="1" dirty="0" smtClean="0"/>
              <a:t>Past:</a:t>
            </a:r>
          </a:p>
          <a:p>
            <a:pPr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Spanish translation of the </a:t>
            </a:r>
            <a:r>
              <a:rPr lang="en-US" sz="2000" dirty="0" smtClean="0"/>
              <a:t>interagency </a:t>
            </a:r>
            <a:r>
              <a:rPr lang="en-US" sz="2000" dirty="0"/>
              <a:t>Climate </a:t>
            </a:r>
            <a:r>
              <a:rPr lang="en-US" sz="2000" dirty="0" smtClean="0"/>
              <a:t>Literacy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document </a:t>
            </a:r>
            <a:r>
              <a:rPr lang="en-US" sz="2000" dirty="0"/>
              <a:t>for PR, FL, and Caribbean distribution</a:t>
            </a:r>
          </a:p>
          <a:p>
            <a:pPr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000" dirty="0" err="1"/>
              <a:t>Foro</a:t>
            </a:r>
            <a:r>
              <a:rPr lang="en-US" sz="2000" dirty="0"/>
              <a:t> de </a:t>
            </a:r>
            <a:r>
              <a:rPr lang="en-US" sz="2000" dirty="0" err="1"/>
              <a:t>Cambio</a:t>
            </a:r>
            <a:r>
              <a:rPr lang="en-US" sz="2000" dirty="0"/>
              <a:t> </a:t>
            </a:r>
            <a:r>
              <a:rPr lang="en-US" sz="2000" dirty="0" err="1"/>
              <a:t>Climatico</a:t>
            </a:r>
            <a:r>
              <a:rPr lang="en-US" sz="2000" dirty="0"/>
              <a:t> (</a:t>
            </a:r>
            <a:r>
              <a:rPr lang="en-US" sz="2000" dirty="0" err="1"/>
              <a:t>CoHemis</a:t>
            </a:r>
            <a:r>
              <a:rPr lang="en-US" sz="2000" dirty="0"/>
              <a:t>-</a:t>
            </a:r>
            <a:r>
              <a:rPr lang="en-US" sz="2000" dirty="0" smtClean="0"/>
              <a:t>CACCE</a:t>
            </a:r>
          </a:p>
          <a:p>
            <a:pPr marL="7236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Short workshops </a:t>
            </a:r>
            <a:r>
              <a:rPr lang="en-US" sz="2200" dirty="0" smtClean="0"/>
              <a:t>on climate change issues </a:t>
            </a:r>
          </a:p>
          <a:p>
            <a:pPr marL="7236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/>
              <a:t>and responses): 2/11, 3/11, 9/11 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Invited talks on climate change and adaptation strategies at IADB-sponsored meetings in Guatemala, Trinidad, Guyana, and Sweden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Upcoming: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CACCE</a:t>
            </a:r>
            <a:r>
              <a:rPr lang="en-US" sz="2200" b="1" dirty="0">
                <a:solidFill>
                  <a:srgbClr val="FF0000"/>
                </a:solidFill>
              </a:rPr>
              <a:t>/</a:t>
            </a:r>
            <a:r>
              <a:rPr lang="en-US" sz="2200" b="1" dirty="0" err="1">
                <a:solidFill>
                  <a:srgbClr val="FF0000"/>
                </a:solidFill>
              </a:rPr>
              <a:t>CoHemis</a:t>
            </a:r>
            <a:r>
              <a:rPr lang="en-US" sz="2200" b="1" dirty="0">
                <a:solidFill>
                  <a:srgbClr val="FF0000"/>
                </a:solidFill>
              </a:rPr>
              <a:t>/IADB International Climate Forum </a:t>
            </a:r>
            <a:r>
              <a:rPr lang="en-US" sz="2200" b="1" dirty="0" smtClean="0">
                <a:solidFill>
                  <a:srgbClr val="FF0000"/>
                </a:solidFill>
              </a:rPr>
              <a:t>2/1-3/</a:t>
            </a:r>
            <a:r>
              <a:rPr lang="en-US" sz="2200" b="1" dirty="0">
                <a:solidFill>
                  <a:srgbClr val="FF0000"/>
                </a:solidFill>
              </a:rPr>
              <a:t>12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CACCE climate change workshop with VI tourism professionals: 4/12</a:t>
            </a:r>
          </a:p>
          <a:p>
            <a:pPr lvl="1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CTO Sustainable Tourism Conference, 4/17/12 (CACCE sponsored sessions)</a:t>
            </a:r>
            <a:endParaRPr lang="en-US" sz="2200" b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CCE Cambio ex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98599"/>
            <a:ext cx="1214740" cy="806452"/>
          </a:xfrm>
          <a:prstGeom prst="rect">
            <a:avLst/>
          </a:prstGeom>
        </p:spPr>
      </p:pic>
      <p:pic>
        <p:nvPicPr>
          <p:cNvPr id="5" name="Picture 4" descr="CACCE Camb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305051"/>
            <a:ext cx="990600" cy="14859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9581" r="5874" b="9587"/>
          <a:stretch/>
        </p:blipFill>
        <p:spPr>
          <a:xfrm>
            <a:off x="6494688" y="2514600"/>
            <a:ext cx="1340683" cy="1022351"/>
          </a:xfrm>
          <a:prstGeom prst="rect">
            <a:avLst/>
          </a:prstGeom>
          <a:ln w="1270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797647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3329781"/>
            <a:ext cx="68580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CACCE for Phase 2?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ACCE en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95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028700" y="2438400"/>
            <a:ext cx="6858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Thanks for your </a:t>
            </a:r>
            <a:r>
              <a:rPr lang="en-US" dirty="0" err="1" smtClean="0">
                <a:solidFill>
                  <a:srgbClr val="FF0000"/>
                </a:solidFill>
                <a:latin typeface="Calibri" charset="0"/>
              </a:rPr>
              <a:t>Attention!Questions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631825" y="1566863"/>
            <a:ext cx="7267575" cy="1792287"/>
            <a:chOff x="397796" y="-2600385"/>
            <a:chExt cx="6020819" cy="1183616"/>
          </a:xfrm>
        </p:grpSpPr>
        <p:pic>
          <p:nvPicPr>
            <p:cNvPr id="19476" name="Picture 9" descr="HCPSwe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347" y="-1930223"/>
              <a:ext cx="2567268" cy="513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0" descr="FLAQLogoBl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33" y="-2092563"/>
              <a:ext cx="1893481" cy="54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1" descr="logo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923" y="-2570802"/>
              <a:ext cx="2759070" cy="47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12" descr="USF343.hor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96" y="-2600385"/>
              <a:ext cx="2767353" cy="44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extBox 16"/>
          <p:cNvSpPr txBox="1">
            <a:spLocks noChangeArrowheads="1"/>
          </p:cNvSpPr>
          <p:nvPr/>
        </p:nvSpPr>
        <p:spPr bwMode="auto">
          <a:xfrm>
            <a:off x="6807200" y="5895975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EBF1DE"/>
                </a:solidFill>
                <a:latin typeface="Calibri" charset="0"/>
              </a:rPr>
              <a:t>Photo © 2010 F Muller-Karger </a:t>
            </a:r>
          </a:p>
        </p:txBody>
      </p:sp>
      <p:pic>
        <p:nvPicPr>
          <p:cNvPr id="19460" name="Picture 14" descr="logo_cohemis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1489075"/>
            <a:ext cx="102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9550" y="1404938"/>
            <a:ext cx="8791575" cy="225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209550" y="1033463"/>
            <a:ext cx="3460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/>
              <a:t>Funded Phase 1 Partners</a:t>
            </a:r>
          </a:p>
        </p:txBody>
      </p:sp>
      <p:pic>
        <p:nvPicPr>
          <p:cNvPr id="19463" name="Picture 21" descr="UVI_logo_300_rgb_2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2335213"/>
            <a:ext cx="10223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223838" y="3810000"/>
            <a:ext cx="460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/>
              <a:t>Strategic Cooperating Partners include:</a:t>
            </a:r>
          </a:p>
        </p:txBody>
      </p:sp>
      <p:sp>
        <p:nvSpPr>
          <p:cNvPr id="19465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588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Who is CACCE?</a:t>
            </a:r>
          </a:p>
        </p:txBody>
      </p:sp>
      <p:pic>
        <p:nvPicPr>
          <p:cNvPr id="19466" name="Picture 14" descr="ceslogo600dpi_40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11858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1494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5137150"/>
            <a:ext cx="43624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0" descr="FLAP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687888"/>
            <a:ext cx="8842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1" descr="HOK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61038"/>
            <a:ext cx="8651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2" descr="Eckerdlogo.tif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5022850"/>
            <a:ext cx="18605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5" descr="FSUDUR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13425"/>
            <a:ext cx="2743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5570538"/>
            <a:ext cx="10318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895975"/>
            <a:ext cx="15176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28625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CCE Partners and Collaborat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7724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ACCE.net p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827213"/>
            <a:ext cx="3109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913313"/>
            <a:ext cx="3048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Blue Pin: Funded Partner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White Pin: Strategic Partner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046788" y="3849688"/>
            <a:ext cx="3097212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FF0000"/>
                </a:solidFill>
              </a:rPr>
              <a:t>www.cacce.net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4088" y="4189413"/>
            <a:ext cx="3109912" cy="5222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Facebook ID: </a:t>
            </a:r>
          </a:p>
          <a:p>
            <a:pPr algn="ctr" eaLnBrk="1" hangingPunct="1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CACCEpartnership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7921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Why CACCE?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304800" y="685800"/>
            <a:ext cx="6913563" cy="1143000"/>
          </a:xfrm>
        </p:spPr>
        <p:txBody>
          <a:bodyPr/>
          <a:lstStyle/>
          <a:p>
            <a:r>
              <a:rPr lang="en-US" sz="2400" b="1">
                <a:latin typeface="Calibri" charset="0"/>
              </a:rPr>
              <a:t>A </a:t>
            </a:r>
            <a:r>
              <a:rPr lang="en-US" sz="2400" b="1" i="1">
                <a:latin typeface="Calibri" charset="0"/>
              </a:rPr>
              <a:t>de facto </a:t>
            </a:r>
            <a:r>
              <a:rPr lang="en-US" sz="2400" b="1">
                <a:latin typeface="Calibri" charset="0"/>
              </a:rPr>
              <a:t>admission: </a:t>
            </a:r>
            <a:r>
              <a:rPr lang="en-US" sz="2200">
                <a:latin typeface="Calibri" charset="0"/>
              </a:rPr>
              <a:t>the </a:t>
            </a:r>
            <a:r>
              <a:rPr lang="ja-JP" altLang="en-US" sz="2200">
                <a:latin typeface="Calibri" charset="0"/>
              </a:rPr>
              <a:t>“</a:t>
            </a:r>
            <a:r>
              <a:rPr lang="en-US" altLang="ja-JP" sz="2200">
                <a:latin typeface="Calibri" charset="0"/>
              </a:rPr>
              <a:t>usual messages</a:t>
            </a:r>
            <a:r>
              <a:rPr lang="ja-JP" altLang="en-US" sz="2200">
                <a:latin typeface="Calibri" charset="0"/>
              </a:rPr>
              <a:t>”</a:t>
            </a:r>
            <a:r>
              <a:rPr lang="en-US" altLang="ja-JP" sz="2200">
                <a:latin typeface="Calibri" charset="0"/>
              </a:rPr>
              <a:t> are not working.  New ideas/strategies required for effective public communication/education on climate change.</a:t>
            </a:r>
            <a:endParaRPr lang="en-US" sz="2200">
              <a:latin typeface="Calibri" charset="0"/>
            </a:endParaRPr>
          </a:p>
        </p:txBody>
      </p:sp>
      <p:sp>
        <p:nvSpPr>
          <p:cNvPr id="22532" name="Content Placeholder 3"/>
          <p:cNvSpPr txBox="1">
            <a:spLocks/>
          </p:cNvSpPr>
          <p:nvPr/>
        </p:nvSpPr>
        <p:spPr bwMode="auto">
          <a:xfrm>
            <a:off x="304800" y="1905000"/>
            <a:ext cx="59436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latin typeface="Calibri" charset="0"/>
              </a:rPr>
              <a:t>CACCE’</a:t>
            </a:r>
            <a:r>
              <a:rPr lang="en-US" altLang="ja-JP" b="1" dirty="0" smtClean="0">
                <a:latin typeface="Calibri" charset="0"/>
              </a:rPr>
              <a:t>s content </a:t>
            </a:r>
            <a:r>
              <a:rPr lang="en-US" altLang="ja-JP" b="1" dirty="0">
                <a:latin typeface="Calibri" charset="0"/>
              </a:rPr>
              <a:t>emphasis: </a:t>
            </a:r>
            <a:r>
              <a:rPr lang="en-US" altLang="ja-JP" b="1" u="sng" dirty="0">
                <a:latin typeface="Calibri" charset="0"/>
              </a:rPr>
              <a:t>Near-term, regional impacts</a:t>
            </a:r>
            <a:r>
              <a:rPr lang="en-US" altLang="ja-JP" b="1" dirty="0">
                <a:latin typeface="Calibri" charset="0"/>
              </a:rPr>
              <a:t> of a changing climate: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Sea level rise </a:t>
            </a:r>
            <a:endParaRPr lang="en-US" sz="2000" dirty="0" smtClean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Storm </a:t>
            </a:r>
            <a:r>
              <a:rPr lang="en-US" sz="2000" dirty="0">
                <a:latin typeface="Calibri" charset="0"/>
              </a:rPr>
              <a:t>events and impacts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Coastal erosion/damage – beach loss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Water resource problems (availability, quality)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latin typeface="Calibri (Body)" charset="0"/>
                <a:cs typeface="Calibri (Body)" charset="0"/>
              </a:rPr>
              <a:t>+ Social and economic resiliency strategies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 (Body)" charset="0"/>
                <a:cs typeface="Calibri (Body)" charset="0"/>
              </a:rPr>
              <a:t>Adaptation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 (Body)" charset="0"/>
                <a:cs typeface="Calibri (Body)" charset="0"/>
              </a:rPr>
              <a:t>Mitigation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 (Body)" charset="0"/>
                <a:cs typeface="Calibri (Body)" charset="0"/>
              </a:rPr>
              <a:t>Planning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dirty="0">
              <a:latin typeface="Calibri" charset="0"/>
            </a:endParaRPr>
          </a:p>
        </p:txBody>
      </p:sp>
      <p:pic>
        <p:nvPicPr>
          <p:cNvPr id="22533" name="Picture 6" descr="CC-piling-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6670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erosionP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4876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Water we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419600"/>
            <a:ext cx="2057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9216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  <a:latin typeface="Calibri" charset="0"/>
              </a:rPr>
              <a:t>The CACCE </a:t>
            </a:r>
            <a:r>
              <a:rPr lang="ja-JP" altLang="en-US" sz="4000" dirty="0">
                <a:solidFill>
                  <a:srgbClr val="FF0000"/>
                </a:solidFill>
                <a:latin typeface="Calibri" charset="0"/>
              </a:rPr>
              <a:t>“</a:t>
            </a:r>
            <a:r>
              <a:rPr lang="en-US" sz="4000" dirty="0">
                <a:solidFill>
                  <a:srgbClr val="FF0000"/>
                </a:solidFill>
                <a:latin typeface="Calibri" charset="0"/>
              </a:rPr>
              <a:t>Message</a:t>
            </a:r>
            <a:r>
              <a:rPr lang="ja-JP" altLang="en-US" sz="4000" dirty="0">
                <a:solidFill>
                  <a:srgbClr val="FF0000"/>
                </a:solidFill>
                <a:latin typeface="Calibri" charset="0"/>
              </a:rPr>
              <a:t>”</a:t>
            </a:r>
            <a:endParaRPr lang="en-US" sz="4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355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1295400"/>
            <a:ext cx="8915400" cy="51054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 b="1" dirty="0">
                <a:latin typeface="Calibri" charset="0"/>
              </a:rPr>
              <a:t>For Florida and the Caribbean, the impacts of climate change are a problem of the here-and-now.  We are focusing on the near-term climate impacts in the low-lying coastal areas of Florida and the Caribbean, emphasizing </a:t>
            </a:r>
            <a:r>
              <a:rPr lang="en-US" sz="2400" b="1" dirty="0" smtClean="0">
                <a:latin typeface="Calibri" charset="0"/>
              </a:rPr>
              <a:t>issues (and stakeholder audiences) impacting </a:t>
            </a:r>
            <a:r>
              <a:rPr lang="en-US" sz="2400" b="1" dirty="0">
                <a:latin typeface="Calibri" charset="0"/>
              </a:rPr>
              <a:t>the </a:t>
            </a:r>
            <a:r>
              <a:rPr lang="en-US" sz="2400" b="1" dirty="0" smtClean="0">
                <a:latin typeface="Calibri" charset="0"/>
              </a:rPr>
              <a:t>“built environment”.</a:t>
            </a:r>
            <a:endParaRPr lang="en-US" sz="2800" b="1" dirty="0"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en-US" sz="1200" b="1" dirty="0" smtClean="0">
              <a:solidFill>
                <a:srgbClr val="FF0000"/>
              </a:solidFill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Audiences:</a:t>
            </a:r>
            <a:endParaRPr lang="en-US" sz="1000" b="1" dirty="0">
              <a:latin typeface="Calibri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latin typeface="Calibri" charset="0"/>
                <a:ea typeface="ＭＳ Ｐゴシック" charset="0"/>
              </a:rPr>
              <a:t>K-12 Educators</a:t>
            </a:r>
            <a:endParaRPr lang="en-US" sz="2000" b="1" dirty="0">
              <a:latin typeface="Calibri" charset="0"/>
              <a:ea typeface="ＭＳ Ｐゴシック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latin typeface="Calibri" charset="0"/>
                <a:ea typeface="ＭＳ Ｐゴシック" charset="0"/>
              </a:rPr>
              <a:t>Informal Science Educators</a:t>
            </a:r>
            <a:endParaRPr lang="en-US" sz="2000" b="1" dirty="0">
              <a:latin typeface="Calibri" charset="0"/>
              <a:ea typeface="ＭＳ Ｐゴシック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latin typeface="Calibri" charset="0"/>
                <a:ea typeface="ＭＳ Ｐゴシック" charset="0"/>
              </a:rPr>
              <a:t>“Built Environment” professionals:</a:t>
            </a:r>
            <a:endParaRPr lang="en-US" sz="2000" b="1" dirty="0">
              <a:latin typeface="Calibri" charset="0"/>
              <a:ea typeface="ＭＳ Ｐゴシック" charset="0"/>
            </a:endParaRPr>
          </a:p>
          <a:p>
            <a:pPr lvl="2"/>
            <a:r>
              <a:rPr lang="en-US" sz="1600" b="1" dirty="0" smtClean="0">
                <a:latin typeface="Calibri" charset="0"/>
                <a:ea typeface="ＭＳ Ｐゴシック" charset="0"/>
              </a:rPr>
              <a:t>Urban and Regional Planners</a:t>
            </a:r>
          </a:p>
          <a:p>
            <a:pPr lvl="2"/>
            <a:r>
              <a:rPr lang="en-US" sz="1600" b="1" dirty="0" smtClean="0">
                <a:latin typeface="Calibri" charset="0"/>
                <a:ea typeface="ＭＳ Ｐゴシック" charset="0"/>
              </a:rPr>
              <a:t>Policy Professionals (incl. local elected officials…)</a:t>
            </a:r>
            <a:endParaRPr lang="en-US" sz="1600" b="1" dirty="0">
              <a:latin typeface="Calibri" charset="0"/>
              <a:ea typeface="ＭＳ Ｐゴシック" charset="0"/>
            </a:endParaRPr>
          </a:p>
          <a:p>
            <a:pPr lvl="2"/>
            <a:r>
              <a:rPr lang="en-US" sz="1600" b="1" dirty="0" smtClean="0">
                <a:latin typeface="Calibri" charset="0"/>
                <a:ea typeface="ＭＳ Ｐゴシック" charset="0"/>
              </a:rPr>
              <a:t>Tourism Industry professionals</a:t>
            </a:r>
          </a:p>
          <a:p>
            <a:pPr lvl="2"/>
            <a:r>
              <a:rPr lang="en-US" sz="1600" b="1" dirty="0" smtClean="0">
                <a:latin typeface="Calibri" charset="0"/>
                <a:ea typeface="ＭＳ Ｐゴシック" charset="0"/>
              </a:rPr>
              <a:t>Engineers, Architects</a:t>
            </a:r>
            <a:endParaRPr lang="en-US" sz="1600" b="1" dirty="0">
              <a:latin typeface="Calibri" charset="0"/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0" indent="0" eaLnBrk="1" hangingPunct="1"/>
            <a:endParaRPr lang="en-US" dirty="0">
              <a:latin typeface="Calibri" charset="0"/>
            </a:endParaRP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971800"/>
            <a:ext cx="248619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20066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438400" cy="183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10" descr="Slide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5105400" y="1724025"/>
            <a:ext cx="3767138" cy="4221163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CACCE Phase I Goals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876800" cy="4525963"/>
          </a:xfrm>
        </p:spPr>
        <p:txBody>
          <a:bodyPr/>
          <a:lstStyle/>
          <a:p>
            <a:pPr marL="571500" indent="-45720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</a:rPr>
              <a:t>1) </a:t>
            </a:r>
            <a:r>
              <a:rPr lang="en-US" sz="2200" b="1" dirty="0">
                <a:latin typeface="Calibri" charset="0"/>
              </a:rPr>
              <a:t>Assay existing climate change education resources related to FL/Caribbean/coastal regions</a:t>
            </a:r>
          </a:p>
          <a:p>
            <a:pPr marL="571500" indent="-457200">
              <a:lnSpc>
                <a:spcPct val="80000"/>
              </a:lnSpc>
              <a:buFont typeface="Arial" charset="0"/>
              <a:buNone/>
            </a:pPr>
            <a:r>
              <a:rPr lang="en-US" sz="2200" b="1" dirty="0">
                <a:latin typeface="Calibri" charset="0"/>
              </a:rPr>
              <a:t>2) Engage key players and stakeholder groups to assess constituent perceptions, and information and education needs </a:t>
            </a:r>
          </a:p>
          <a:p>
            <a:pPr marL="571500" indent="-457200">
              <a:lnSpc>
                <a:spcPct val="80000"/>
              </a:lnSpc>
              <a:buFont typeface="Arial" charset="0"/>
              <a:buNone/>
            </a:pPr>
            <a:r>
              <a:rPr lang="en-US" sz="2200" b="1" dirty="0">
                <a:latin typeface="Calibri" charset="0"/>
              </a:rPr>
              <a:t>3</a:t>
            </a:r>
            <a:r>
              <a:rPr lang="en-US" sz="2200" b="1" dirty="0" smtClean="0">
                <a:latin typeface="Calibri" charset="0"/>
              </a:rPr>
              <a:t>) </a:t>
            </a:r>
            <a:r>
              <a:rPr lang="en-US" sz="2200" b="1" dirty="0">
                <a:latin typeface="Calibri" charset="0"/>
              </a:rPr>
              <a:t>Test new </a:t>
            </a:r>
            <a:r>
              <a:rPr lang="en-US" sz="2200" b="1" dirty="0" smtClean="0">
                <a:latin typeface="Calibri" charset="0"/>
              </a:rPr>
              <a:t>models </a:t>
            </a:r>
            <a:r>
              <a:rPr lang="en-US" sz="2200" b="1" dirty="0">
                <a:latin typeface="Calibri" charset="0"/>
              </a:rPr>
              <a:t>for formal and informal </a:t>
            </a:r>
            <a:r>
              <a:rPr lang="en-US" sz="2200" b="1" dirty="0" smtClean="0">
                <a:latin typeface="Calibri" charset="0"/>
              </a:rPr>
              <a:t>climate education </a:t>
            </a:r>
            <a:endParaRPr lang="en-US" sz="2200" b="1" dirty="0">
              <a:latin typeface="Calibri" charset="0"/>
            </a:endParaRPr>
          </a:p>
          <a:p>
            <a:pPr marL="571500" indent="-457200">
              <a:lnSpc>
                <a:spcPct val="80000"/>
              </a:lnSpc>
              <a:buNone/>
            </a:pPr>
            <a:r>
              <a:rPr lang="en-US" sz="2200" b="1" dirty="0" smtClean="0">
                <a:latin typeface="Calibri" charset="0"/>
              </a:rPr>
              <a:t>4) </a:t>
            </a:r>
            <a:r>
              <a:rPr lang="en-US" sz="2200" b="1" dirty="0">
                <a:latin typeface="Calibri" charset="0"/>
              </a:rPr>
              <a:t>Identify areas for further research on climate change education</a:t>
            </a:r>
            <a:r>
              <a:rPr lang="en-US" sz="2200" b="1" dirty="0" smtClean="0">
                <a:latin typeface="Calibri" charset="0"/>
              </a:rPr>
              <a:t>.</a:t>
            </a:r>
            <a:r>
              <a:rPr lang="en-US" sz="2200" b="1" dirty="0">
                <a:latin typeface="Calibri" charset="0"/>
              </a:rPr>
              <a:t> </a:t>
            </a:r>
            <a:endParaRPr lang="en-US" sz="2200" b="1" dirty="0" smtClean="0">
              <a:latin typeface="Calibri" charset="0"/>
            </a:endParaRPr>
          </a:p>
          <a:p>
            <a:pPr marL="571500" indent="-457200">
              <a:lnSpc>
                <a:spcPct val="80000"/>
              </a:lnSpc>
              <a:buNone/>
            </a:pPr>
            <a:r>
              <a:rPr lang="en-US" sz="2200" b="1" dirty="0" smtClean="0">
                <a:latin typeface="Calibri" charset="0"/>
              </a:rPr>
              <a:t>5) Develop a </a:t>
            </a:r>
            <a:r>
              <a:rPr lang="en-US" sz="2200" b="1" dirty="0">
                <a:latin typeface="Calibri" charset="0"/>
              </a:rPr>
              <a:t>climate change education plan based on stakeholder needs and best practices in education and </a:t>
            </a:r>
            <a:r>
              <a:rPr lang="en-US" sz="2200" b="1" dirty="0" smtClean="0">
                <a:latin typeface="Calibri" charset="0"/>
              </a:rPr>
              <a:t>outreach.</a:t>
            </a:r>
            <a:endParaRPr lang="en-US" sz="2200" dirty="0">
              <a:latin typeface="Calibri" charset="0"/>
            </a:endParaRPr>
          </a:p>
          <a:p>
            <a:pPr marL="571500" indent="-457200">
              <a:lnSpc>
                <a:spcPct val="80000"/>
              </a:lnSpc>
              <a:buFont typeface="Arial" charset="0"/>
              <a:buNone/>
            </a:pPr>
            <a:endParaRPr lang="en-US" sz="2200" dirty="0">
              <a:latin typeface="Calibri" charset="0"/>
            </a:endParaRP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5562600" y="5849938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EBF1DE"/>
                </a:solidFill>
                <a:latin typeface="Calibri" charset="0"/>
              </a:rPr>
              <a:t>Photo © 2010 F Muller-Karger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868363"/>
          </a:xfrm>
        </p:spPr>
        <p:txBody>
          <a:bodyPr/>
          <a:lstStyle/>
          <a:p>
            <a:r>
              <a:rPr lang="en-US" sz="2800" b="0" dirty="0">
                <a:solidFill>
                  <a:srgbClr val="FF0000"/>
                </a:solidFill>
                <a:latin typeface="Calibri" charset="0"/>
              </a:rPr>
              <a:t>1)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Assay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existing climate change education resources related to FL/Caribbean/coastal regions</a:t>
            </a:r>
          </a:p>
        </p:txBody>
      </p:sp>
      <p:pic>
        <p:nvPicPr>
          <p:cNvPr id="28675" name="Picture 9" descr="CACCEwebpage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773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28600" y="58674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Results: Surprisingly little is available in terms of learning materials, especially in Spanish!  But there is a lot of good and accessible information…</a:t>
            </a:r>
          </a:p>
        </p:txBody>
      </p:sp>
      <p:pic>
        <p:nvPicPr>
          <p:cNvPr id="28677" name="Picture 5" descr="FL sea leve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419600"/>
            <a:ext cx="176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E FL Res Water res cov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62200"/>
            <a:ext cx="1477566" cy="191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91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2) Engaging 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key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stakeholder 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groups to assess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perceptions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, and information and education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needs: K-12 education</a:t>
            </a:r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2400" b="1" dirty="0">
                <a:latin typeface="Calibri" charset="0"/>
              </a:rPr>
              <a:t>Surveys of teachers in FL (n=145) and PR (n=479)</a:t>
            </a:r>
          </a:p>
          <a:p>
            <a:pPr marL="288000" indent="-288000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Florida and Puerto Rico secondary science teachers hold </a:t>
            </a:r>
            <a:r>
              <a:rPr lang="en-US" sz="2400" dirty="0" smtClean="0">
                <a:latin typeface="Calibri" charset="0"/>
              </a:rPr>
              <a:t>naive </a:t>
            </a:r>
            <a:r>
              <a:rPr lang="en-US" sz="2400" dirty="0">
                <a:latin typeface="Calibri" charset="0"/>
              </a:rPr>
              <a:t>views about CC and CC science. </a:t>
            </a:r>
            <a:endParaRPr lang="en-US" sz="2400" dirty="0" smtClean="0">
              <a:latin typeface="Calibri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46 </a:t>
            </a:r>
            <a:r>
              <a:rPr lang="en-US" sz="2000" dirty="0">
                <a:latin typeface="Calibri" charset="0"/>
                <a:ea typeface="ＭＳ Ｐゴシック" charset="0"/>
              </a:rPr>
              <a:t>% FL teachers and 63 % PR teachers responded that the depletion of the ozone layer is a primary cause of CC.  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>
                <a:latin typeface="Calibri" charset="0"/>
                <a:ea typeface="ＭＳ Ｐゴシック" charset="0"/>
              </a:rPr>
              <a:t>51% FL teachers and 72% PR teachers agreed that CC science needs to be based on controlled experiments in order to be valid</a:t>
            </a:r>
            <a:r>
              <a:rPr lang="en-US" dirty="0">
                <a:latin typeface="Calibri" charset="0"/>
                <a:ea typeface="ＭＳ Ｐゴシック" charset="0"/>
              </a:rPr>
              <a:t>. </a:t>
            </a:r>
          </a:p>
          <a:p>
            <a:pPr marL="288000" indent="-288000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Teachers</a:t>
            </a:r>
            <a:r>
              <a:rPr lang="ja-JP" altLang="en-US" sz="2400" dirty="0">
                <a:latin typeface="Calibri" charset="0"/>
              </a:rPr>
              <a:t>’</a:t>
            </a:r>
            <a:r>
              <a:rPr lang="en-US" sz="2400" dirty="0">
                <a:latin typeface="Calibri" charset="0"/>
              </a:rPr>
              <a:t> climate change instructional practices are largely inadequate. </a:t>
            </a:r>
            <a:endParaRPr lang="en-US" sz="2400" dirty="0" smtClean="0">
              <a:latin typeface="Calibri" charset="0"/>
            </a:endParaRPr>
          </a:p>
          <a:p>
            <a:pPr marL="800100" lvl="2" indent="-288000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52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% FL teachers and 33% PR teachers indicated they only mentioned climate change briefly in their classrooms.  </a:t>
            </a:r>
            <a:endParaRPr lang="en-US" sz="2000" dirty="0" smtClean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Great divergence in “time on task” for climate change: 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PR ≈ 2 weeks/</a:t>
            </a:r>
            <a:r>
              <a:rPr lang="en-US" b="1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yr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;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FL ≈2-3 days/</a:t>
            </a:r>
            <a:r>
              <a:rPr lang="en-US" b="1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yr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 (!)</a:t>
            </a:r>
          </a:p>
          <a:p>
            <a:r>
              <a:rPr lang="en-US" sz="2400" b="1" dirty="0" smtClean="0">
                <a:latin typeface="Calibri" charset="0"/>
              </a:rPr>
              <a:t>Student surveys (1579 in FL and PR): ongoing</a:t>
            </a:r>
            <a:endParaRPr lang="en-US" sz="2400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6489</TotalTime>
  <Words>1933</Words>
  <Application>Microsoft Macintosh PowerPoint</Application>
  <PresentationFormat>On-screen Show (4:3)</PresentationFormat>
  <Paragraphs>176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What is CACCE? </vt:lpstr>
      <vt:lpstr>Who is CACCE?</vt:lpstr>
      <vt:lpstr>PowerPoint Presentation</vt:lpstr>
      <vt:lpstr>Why CACCE?</vt:lpstr>
      <vt:lpstr>The CACCE “Message”</vt:lpstr>
      <vt:lpstr>CACCE Phase I Goals</vt:lpstr>
      <vt:lpstr>1) Assay existing climate change education resources related to FL/Caribbean/coastal regions</vt:lpstr>
      <vt:lpstr>2) Engaging key stakeholder groups to assess perceptions, and information and education needs: K-12 education</vt:lpstr>
      <vt:lpstr>Formal Education Activities and Outreach</vt:lpstr>
      <vt:lpstr>4) Testing new models for formal and informal Education: Multiple Outcome Interdisciplinary Research and Learning</vt:lpstr>
      <vt:lpstr>Multiple Outcome Interdisciplinary Research and Learning (MOIRL)</vt:lpstr>
      <vt:lpstr>MOIRL Pilot Project: Cave deposits and Climate Change: Camuy Caves NP, Puerto Rico</vt:lpstr>
      <vt:lpstr>4) Cave deposits &amp; climate: Camuy Caves, PR</vt:lpstr>
      <vt:lpstr>MOIRL Pilot Project: Phenology and Climate Change </vt:lpstr>
      <vt:lpstr>2) Climate Change Education for Professionals of the “Built Environment”</vt:lpstr>
      <vt:lpstr>Education/Outreach for Professionals of the “Built Environment”: Urban and Regional Planning Professionals</vt:lpstr>
      <vt:lpstr>Climate Change Education for Planning professionals:</vt:lpstr>
      <vt:lpstr>CACCE Activities for/with Planners and Professionals:</vt:lpstr>
      <vt:lpstr>2) CACCE Education/Outreach to Informal Science Educators</vt:lpstr>
      <vt:lpstr>2)Education/Outreach to Caribbean Stakeholders</vt:lpstr>
      <vt:lpstr>CACCE Activities in PR, VI, and the Caribbean</vt:lpstr>
      <vt:lpstr>CACCE for Phase 2?</vt:lpstr>
      <vt:lpstr>Thanks for your Attention!Questions?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CACCE Full Partnership Meeting</dc:title>
  <dc:creator>Jeffrey Ryan</dc:creator>
  <cp:lastModifiedBy>Jeffrey Ryan</cp:lastModifiedBy>
  <cp:revision>215</cp:revision>
  <cp:lastPrinted>2011-11-27T23:45:20Z</cp:lastPrinted>
  <dcterms:created xsi:type="dcterms:W3CDTF">2012-01-17T22:06:43Z</dcterms:created>
  <dcterms:modified xsi:type="dcterms:W3CDTF">2012-01-22T20:39:54Z</dcterms:modified>
</cp:coreProperties>
</file>