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80" r:id="rId1"/>
  </p:sldMasterIdLst>
  <p:notesMasterIdLst>
    <p:notesMasterId r:id="rId65"/>
  </p:notesMasterIdLst>
  <p:sldIdLst>
    <p:sldId id="256" r:id="rId2"/>
    <p:sldId id="270" r:id="rId3"/>
    <p:sldId id="279" r:id="rId4"/>
    <p:sldId id="318" r:id="rId5"/>
    <p:sldId id="319" r:id="rId6"/>
    <p:sldId id="320" r:id="rId7"/>
    <p:sldId id="321" r:id="rId8"/>
    <p:sldId id="324" r:id="rId9"/>
    <p:sldId id="325" r:id="rId10"/>
    <p:sldId id="294" r:id="rId11"/>
    <p:sldId id="257" r:id="rId12"/>
    <p:sldId id="262" r:id="rId13"/>
    <p:sldId id="265" r:id="rId14"/>
    <p:sldId id="268" r:id="rId15"/>
    <p:sldId id="269" r:id="rId16"/>
    <p:sldId id="264" r:id="rId17"/>
    <p:sldId id="259" r:id="rId18"/>
    <p:sldId id="263" r:id="rId19"/>
    <p:sldId id="266" r:id="rId20"/>
    <p:sldId id="280" r:id="rId21"/>
    <p:sldId id="271" r:id="rId22"/>
    <p:sldId id="272" r:id="rId23"/>
    <p:sldId id="273" r:id="rId24"/>
    <p:sldId id="274" r:id="rId25"/>
    <p:sldId id="275" r:id="rId26"/>
    <p:sldId id="276" r:id="rId27"/>
    <p:sldId id="277" r:id="rId28"/>
    <p:sldId id="278"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6" r:id="rId43"/>
    <p:sldId id="297" r:id="rId44"/>
    <p:sldId id="298" r:id="rId45"/>
    <p:sldId id="299" r:id="rId46"/>
    <p:sldId id="300" r:id="rId47"/>
    <p:sldId id="301" r:id="rId48"/>
    <p:sldId id="302" r:id="rId49"/>
    <p:sldId id="303" r:id="rId50"/>
    <p:sldId id="304" r:id="rId51"/>
    <p:sldId id="305" r:id="rId52"/>
    <p:sldId id="306" r:id="rId53"/>
    <p:sldId id="308" r:id="rId54"/>
    <p:sldId id="309" r:id="rId55"/>
    <p:sldId id="310" r:id="rId56"/>
    <p:sldId id="311" r:id="rId57"/>
    <p:sldId id="312" r:id="rId58"/>
    <p:sldId id="313" r:id="rId59"/>
    <p:sldId id="314" r:id="rId60"/>
    <p:sldId id="315" r:id="rId61"/>
    <p:sldId id="316" r:id="rId62"/>
    <p:sldId id="307" r:id="rId63"/>
    <p:sldId id="31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61791"/>
    <a:srgbClr val="008000"/>
    <a:srgbClr val="CC0000"/>
    <a:srgbClr val="006600"/>
    <a:srgbClr val="008E40"/>
    <a:srgbClr val="CC6600"/>
    <a:srgbClr val="FF3300"/>
    <a:srgbClr val="660033"/>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60" d="100"/>
          <a:sy n="60" d="100"/>
        </p:scale>
        <p:origin x="-3848" y="-21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55F17-F651-4FB8-9DD1-38E8D7DECA07}" type="datetimeFigureOut">
              <a:rPr lang="en-US" smtClean="0"/>
              <a:pPr/>
              <a:t>11/15/10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D33ED7-3706-4A0C-87D5-21267A5563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D33ED7-3706-4A0C-87D5-21267A55635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B9D772D-ADC5-436B-A5A4-AA55EB9FBD51}" type="slidenum">
              <a:rPr lang="en-US"/>
              <a:pPr/>
              <a:t>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F4C9DB-60B0-4B0F-AF20-CBFB3B32A824}"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Print out the questions on one side of the data tables for them</a:t>
            </a:r>
            <a:r>
              <a:rPr lang="en-US" baseline="0" dirty="0" smtClean="0"/>
              <a:t> to work on in groups.</a:t>
            </a:r>
            <a:endParaRPr lang="en-US" dirty="0" smtClean="0"/>
          </a:p>
          <a:p>
            <a:endParaRPr lang="en-US" dirty="0"/>
          </a:p>
        </p:txBody>
      </p:sp>
      <p:sp>
        <p:nvSpPr>
          <p:cNvPr id="4" name="Slide Number Placeholder 3"/>
          <p:cNvSpPr>
            <a:spLocks noGrp="1"/>
          </p:cNvSpPr>
          <p:nvPr>
            <p:ph type="sldNum" sz="quarter" idx="10"/>
          </p:nvPr>
        </p:nvSpPr>
        <p:spPr/>
        <p:txBody>
          <a:bodyPr/>
          <a:lstStyle/>
          <a:p>
            <a:fld id="{8EF4C9DB-60B0-4B0F-AF20-CBFB3B32A824}"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D137E38-7E36-4B27-8EBF-92655603F837}" type="datetime1">
              <a:rPr lang="en-US" smtClean="0"/>
              <a:pPr/>
              <a:t>11/15/10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8D51763-F0EB-4872-AAC2-BE7ADEDD9C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82634-CC41-4567-AB4B-92D17FC4726F}" type="datetime1">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D1188B-C9EE-4520-B2E8-DAF61F35E39D}" type="datetime1">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1E1CE7-11D7-4A58-AF8B-E614E00D52FC}" type="datetime1">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37C5FC-A334-4085-A8F2-75906D40B09E}" type="datetime1">
              <a:rPr lang="en-US" smtClean="0"/>
              <a:pPr/>
              <a:t>11/15/10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037878A-25BB-4550-AA5F-72A3C96CA347}" type="datetime1">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DC4EB13-3FAD-4509-8269-5C3C4FF3214C}" type="datetime1">
              <a:rPr lang="en-US" smtClean="0"/>
              <a:pPr/>
              <a:t>11/15/10</a:t>
            </a:fld>
            <a:endParaRPr lang="en-US"/>
          </a:p>
        </p:txBody>
      </p:sp>
      <p:sp>
        <p:nvSpPr>
          <p:cNvPr id="27" name="Slide Number Placeholder 26"/>
          <p:cNvSpPr>
            <a:spLocks noGrp="1"/>
          </p:cNvSpPr>
          <p:nvPr>
            <p:ph type="sldNum" sz="quarter" idx="11"/>
          </p:nvPr>
        </p:nvSpPr>
        <p:spPr/>
        <p:txBody>
          <a:bodyPr rtlCol="0"/>
          <a:lstStyle/>
          <a:p>
            <a:fld id="{98D51763-F0EB-4872-AAC2-BE7ADEDD9C0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8A7D3D1D-3B03-439F-8775-C318DFB047B7}" type="datetime1">
              <a:rPr lang="en-US" smtClean="0"/>
              <a:pPr/>
              <a:t>11/15/10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8D51763-F0EB-4872-AAC2-BE7ADEDD9C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7DF87-6A98-4802-A3E8-7C5F4AF78D79}" type="datetime1">
              <a:rPr lang="en-US" smtClean="0"/>
              <a:pPr/>
              <a:t>11/15/10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C32C5E-2E8F-47B1-A62B-AF33E32F2B50}" type="datetime1">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218BBF3-93F5-42F1-88D5-64AAE1E884B3}" type="datetime1">
              <a:rPr lang="en-US" smtClean="0"/>
              <a:pPr/>
              <a:t>11/15/10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51763-F0EB-4872-AAC2-BE7ADEDD9C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572B9C9-7280-4D62-B28B-D64F61B74558}" type="datetime1">
              <a:rPr lang="en-US" smtClean="0"/>
              <a:pPr/>
              <a:t>11/15/10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8D51763-F0EB-4872-AAC2-BE7ADEDD9C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7.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 Id="rId3"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www.ncseonline.org/" TargetMode="Externa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hyperlink" Target="mailto:ajbloom@ucdavis.edu"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ncseonline.org/cedd"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gitalcommons.unl.edu/cgi/viewcontent.cgi?article=1025&amp;context=nasapub"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rveymonkey.com/s/JTWQNX7"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urveymonkey.com/s/JBDKWXS" TargetMode="External"/><Relationship Id="rId3" Type="http://schemas.openxmlformats.org/officeDocument/2006/relationships/hyperlink" Target="https://www.surveymonkey.com/s/JTWQNX7"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ndy.jorgensen@utoledo.ed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915400" cy="3505200"/>
          </a:xfrm>
        </p:spPr>
        <p:txBody>
          <a:bodyPr>
            <a:noAutofit/>
          </a:bodyPr>
          <a:lstStyle/>
          <a:p>
            <a:pPr>
              <a:lnSpc>
                <a:spcPts val="3800"/>
              </a:lnSpc>
              <a:spcAft>
                <a:spcPts val="300"/>
              </a:spcAft>
            </a:pPr>
            <a:r>
              <a:rPr lang="en-US" sz="4000" b="1" dirty="0" smtClean="0">
                <a:solidFill>
                  <a:srgbClr val="008000"/>
                </a:solidFill>
              </a:rPr>
              <a:t>Climate Change Education Modules</a:t>
            </a:r>
            <a:r>
              <a:rPr lang="en-US" b="1" dirty="0" smtClean="0">
                <a:solidFill>
                  <a:srgbClr val="008000"/>
                </a:solidFill>
              </a:rPr>
              <a:t/>
            </a:r>
            <a:br>
              <a:rPr lang="en-US" b="1" dirty="0" smtClean="0">
                <a:solidFill>
                  <a:srgbClr val="008000"/>
                </a:solidFill>
              </a:rPr>
            </a:br>
            <a:r>
              <a:rPr lang="en-US" dirty="0" smtClean="0">
                <a:solidFill>
                  <a:srgbClr val="00B050"/>
                </a:solidFill>
              </a:rPr>
              <a:t/>
            </a:r>
            <a:br>
              <a:rPr lang="en-US" dirty="0" smtClean="0">
                <a:solidFill>
                  <a:srgbClr val="00B050"/>
                </a:solidFill>
              </a:rPr>
            </a:br>
            <a:r>
              <a:rPr lang="en-US" sz="2400" dirty="0" smtClean="0"/>
              <a:t>Developed By Members of the:</a:t>
            </a:r>
            <a:r>
              <a:rPr lang="en-US" sz="3600" dirty="0" smtClean="0">
                <a:solidFill>
                  <a:srgbClr val="00B050"/>
                </a:solidFill>
              </a:rPr>
              <a:t/>
            </a:r>
            <a:br>
              <a:rPr lang="en-US" sz="3600" dirty="0" smtClean="0">
                <a:solidFill>
                  <a:srgbClr val="00B050"/>
                </a:solidFill>
              </a:rPr>
            </a:br>
            <a:r>
              <a:rPr lang="en-US" sz="2800" b="1" dirty="0" smtClean="0">
                <a:solidFill>
                  <a:schemeClr val="bg2"/>
                </a:solidFill>
              </a:rPr>
              <a:t>Council of Environmental Deans &amp; Directors </a:t>
            </a:r>
            <a:r>
              <a:rPr lang="en-US" sz="3200" dirty="0" smtClean="0">
                <a:solidFill>
                  <a:schemeClr val="bg2"/>
                </a:solidFill>
              </a:rPr>
              <a:t/>
            </a:r>
            <a:br>
              <a:rPr lang="en-US" sz="3200" dirty="0" smtClean="0">
                <a:solidFill>
                  <a:schemeClr val="bg2"/>
                </a:solidFill>
              </a:rPr>
            </a:br>
            <a:r>
              <a:rPr lang="en-US" sz="2000" dirty="0" smtClean="0"/>
              <a:t>A Program of the:</a:t>
            </a:r>
            <a:r>
              <a:rPr lang="en-US" dirty="0" smtClean="0">
                <a:solidFill>
                  <a:srgbClr val="00B050"/>
                </a:solidFill>
              </a:rPr>
              <a:t/>
            </a:r>
            <a:br>
              <a:rPr lang="en-US" dirty="0" smtClean="0">
                <a:solidFill>
                  <a:srgbClr val="00B050"/>
                </a:solidFill>
              </a:rPr>
            </a:br>
            <a:r>
              <a:rPr lang="en-US" sz="2800" b="1" dirty="0" smtClean="0">
                <a:solidFill>
                  <a:schemeClr val="bg2"/>
                </a:solidFill>
              </a:rPr>
              <a:t>National Council for Science and the Environment</a:t>
            </a:r>
            <a:r>
              <a:rPr lang="en-US" sz="3200" dirty="0" smtClean="0">
                <a:solidFill>
                  <a:schemeClr val="bg2"/>
                </a:solidFill>
              </a:rPr>
              <a:t/>
            </a:r>
            <a:br>
              <a:rPr lang="en-US" sz="3200" dirty="0" smtClean="0">
                <a:solidFill>
                  <a:schemeClr val="bg2"/>
                </a:solidFill>
              </a:rPr>
            </a:br>
            <a:endParaRPr lang="en-US" b="1" dirty="0">
              <a:solidFill>
                <a:schemeClr val="bg2"/>
              </a:solidFill>
            </a:endParaRPr>
          </a:p>
        </p:txBody>
      </p:sp>
      <p:sp>
        <p:nvSpPr>
          <p:cNvPr id="3" name="Subtitle 2"/>
          <p:cNvSpPr>
            <a:spLocks noGrp="1"/>
          </p:cNvSpPr>
          <p:nvPr>
            <p:ph type="subTitle" idx="1"/>
          </p:nvPr>
        </p:nvSpPr>
        <p:spPr>
          <a:xfrm>
            <a:off x="1371600" y="4495800"/>
            <a:ext cx="6400800" cy="1219200"/>
          </a:xfrm>
        </p:spPr>
        <p:txBody>
          <a:bodyPr>
            <a:normAutofit fontScale="85000" lnSpcReduction="10000"/>
          </a:bodyPr>
          <a:lstStyle/>
          <a:p>
            <a:endParaRPr lang="en-US" sz="2800" dirty="0" smtClean="0"/>
          </a:p>
          <a:p>
            <a:pPr>
              <a:spcBef>
                <a:spcPts val="0"/>
              </a:spcBef>
            </a:pPr>
            <a:r>
              <a:rPr lang="en-US" b="1" dirty="0" smtClean="0">
                <a:solidFill>
                  <a:srgbClr val="CC6600"/>
                </a:solidFill>
              </a:rPr>
              <a:t>Presentation to the</a:t>
            </a:r>
          </a:p>
          <a:p>
            <a:pPr>
              <a:spcBef>
                <a:spcPts val="0"/>
              </a:spcBef>
            </a:pPr>
            <a:r>
              <a:rPr lang="en-US" sz="4000" b="1" dirty="0" smtClean="0">
                <a:solidFill>
                  <a:srgbClr val="CC6600"/>
                </a:solidFill>
              </a:rPr>
              <a:t>Climate Literacy Network</a:t>
            </a:r>
            <a:endParaRPr lang="en-US" sz="3600" dirty="0" smtClean="0">
              <a:solidFill>
                <a:srgbClr val="CC6600"/>
              </a:solidFill>
            </a:endParaRPr>
          </a:p>
          <a:p>
            <a:endParaRPr lang="en-US" dirty="0"/>
          </a:p>
        </p:txBody>
      </p:sp>
      <p:sp>
        <p:nvSpPr>
          <p:cNvPr id="5" name="Slide Number Placeholder 4"/>
          <p:cNvSpPr>
            <a:spLocks noGrp="1"/>
          </p:cNvSpPr>
          <p:nvPr>
            <p:ph type="sldNum" sz="quarter" idx="12"/>
          </p:nvPr>
        </p:nvSpPr>
        <p:spPr/>
        <p:txBody>
          <a:bodyPr/>
          <a:lstStyle/>
          <a:p>
            <a:fld id="{98D51763-F0EB-4872-AAC2-BE7ADEDD9C05}" type="slidenum">
              <a:rPr lang="en-US" smtClean="0"/>
              <a:pPr/>
              <a:t>1</a:t>
            </a:fld>
            <a:endParaRPr lang="en-US"/>
          </a:p>
        </p:txBody>
      </p:sp>
      <p:sp>
        <p:nvSpPr>
          <p:cNvPr id="4" name="TextBox 3"/>
          <p:cNvSpPr txBox="1"/>
          <p:nvPr/>
        </p:nvSpPr>
        <p:spPr>
          <a:xfrm>
            <a:off x="3352800" y="6172200"/>
            <a:ext cx="2590800" cy="400110"/>
          </a:xfrm>
          <a:prstGeom prst="rect">
            <a:avLst/>
          </a:prstGeom>
          <a:noFill/>
        </p:spPr>
        <p:txBody>
          <a:bodyPr wrap="square" rtlCol="0">
            <a:spAutoFit/>
          </a:bodyPr>
          <a:lstStyle/>
          <a:p>
            <a:r>
              <a:rPr lang="en-US" sz="2000" dirty="0" smtClean="0"/>
              <a:t>November 16, 2010</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
            <a:ext cx="6400800" cy="3429000"/>
          </a:xfrm>
        </p:spPr>
        <p:txBody>
          <a:bodyPr>
            <a:normAutofit fontScale="90000"/>
          </a:bodyPr>
          <a:lstStyle/>
          <a:p>
            <a:r>
              <a:rPr lang="en-US" b="1" dirty="0" smtClean="0"/>
              <a:t>Encyclopedia of Earth</a:t>
            </a:r>
            <a:br>
              <a:rPr lang="en-US" b="1" dirty="0" smtClean="0"/>
            </a:br>
            <a:r>
              <a:rPr lang="en-US" sz="3200" dirty="0" smtClean="0"/>
              <a:t>and</a:t>
            </a:r>
            <a:r>
              <a:rPr lang="en-US" b="1" dirty="0" smtClean="0"/>
              <a:t/>
            </a:r>
            <a:br>
              <a:rPr lang="en-US" b="1" dirty="0" smtClean="0"/>
            </a:br>
            <a:r>
              <a:rPr lang="en-US" b="1" dirty="0" smtClean="0"/>
              <a:t>Earth Portal</a:t>
            </a:r>
            <a:br>
              <a:rPr lang="en-US" b="1" dirty="0" smtClean="0"/>
            </a:br>
            <a:r>
              <a:rPr lang="en-US" sz="3200" dirty="0" smtClean="0"/>
              <a:t>for</a:t>
            </a:r>
            <a:r>
              <a:rPr lang="en-US" b="1" dirty="0" smtClean="0"/>
              <a:t/>
            </a:r>
            <a:br>
              <a:rPr lang="en-US" b="1" dirty="0" smtClean="0"/>
            </a:br>
            <a:r>
              <a:rPr lang="en-US" b="1" dirty="0" smtClean="0"/>
              <a:t>Module Access &amp; Use</a:t>
            </a:r>
            <a:endParaRPr lang="en-US" dirty="0"/>
          </a:p>
        </p:txBody>
      </p:sp>
      <p:sp>
        <p:nvSpPr>
          <p:cNvPr id="3" name="Subtitle 2"/>
          <p:cNvSpPr>
            <a:spLocks noGrp="1"/>
          </p:cNvSpPr>
          <p:nvPr>
            <p:ph type="subTitle" idx="1"/>
          </p:nvPr>
        </p:nvSpPr>
        <p:spPr>
          <a:xfrm>
            <a:off x="609600" y="4495800"/>
            <a:ext cx="5867400" cy="1752600"/>
          </a:xfrm>
        </p:spPr>
        <p:txBody>
          <a:bodyPr>
            <a:noAutofit/>
          </a:bodyPr>
          <a:lstStyle/>
          <a:p>
            <a:r>
              <a:rPr lang="en-US" b="1" dirty="0" smtClean="0">
                <a:solidFill>
                  <a:schemeClr val="tx2"/>
                </a:solidFill>
              </a:rPr>
              <a:t>Andy Jorgensen</a:t>
            </a:r>
          </a:p>
          <a:p>
            <a:r>
              <a:rPr lang="en-US" sz="2000" b="1" dirty="0" smtClean="0">
                <a:solidFill>
                  <a:schemeClr val="tx2"/>
                </a:solidFill>
              </a:rPr>
              <a:t>Associate Professor of Chemistry, University of Toledo</a:t>
            </a:r>
          </a:p>
          <a:p>
            <a:r>
              <a:rPr lang="en-US" sz="2000" b="1" dirty="0" smtClean="0">
                <a:solidFill>
                  <a:schemeClr val="tx2"/>
                </a:solidFill>
              </a:rPr>
              <a:t>Senior Fellow, NCSE</a:t>
            </a:r>
          </a:p>
          <a:p>
            <a:r>
              <a:rPr lang="en-US" sz="2000" b="1" dirty="0" smtClean="0">
                <a:solidFill>
                  <a:schemeClr val="tx2"/>
                </a:solidFill>
              </a:rPr>
              <a:t>andy.jorgensen@utoledo.edu</a:t>
            </a:r>
          </a:p>
        </p:txBody>
      </p:sp>
      <p:sp>
        <p:nvSpPr>
          <p:cNvPr id="4" name="Slide Number Placeholder 3"/>
          <p:cNvSpPr>
            <a:spLocks noGrp="1"/>
          </p:cNvSpPr>
          <p:nvPr>
            <p:ph type="sldNum" sz="quarter" idx="12"/>
          </p:nvPr>
        </p:nvSpPr>
        <p:spPr/>
        <p:txBody>
          <a:bodyPr/>
          <a:lstStyle/>
          <a:p>
            <a:fld id="{98D51763-F0EB-4872-AAC2-BE7ADEDD9C05}" type="slidenum">
              <a:rPr lang="en-US" smtClean="0"/>
              <a:pPr/>
              <a:t>10</a:t>
            </a:fld>
            <a:endParaRPr lang="en-US"/>
          </a:p>
        </p:txBody>
      </p:sp>
      <p:pic>
        <p:nvPicPr>
          <p:cNvPr id="7" name="Picture 2"/>
          <p:cNvPicPr>
            <a:picLocks noChangeAspect="1" noChangeArrowheads="1"/>
          </p:cNvPicPr>
          <p:nvPr/>
        </p:nvPicPr>
        <p:blipFill>
          <a:blip r:embed="rId2" cstate="screen"/>
          <a:srcRect/>
          <a:stretch>
            <a:fillRect/>
          </a:stretch>
        </p:blipFill>
        <p:spPr bwMode="auto">
          <a:xfrm>
            <a:off x="6934200" y="4225357"/>
            <a:ext cx="1295400" cy="19468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b="1" dirty="0" smtClean="0"/>
              <a:t>Module Access and Use</a:t>
            </a:r>
            <a:endParaRPr lang="en-US" b="1" dirty="0"/>
          </a:p>
        </p:txBody>
      </p:sp>
      <p:sp>
        <p:nvSpPr>
          <p:cNvPr id="3" name="Text Placeholder 2"/>
          <p:cNvSpPr>
            <a:spLocks noGrp="1"/>
          </p:cNvSpPr>
          <p:nvPr>
            <p:ph type="body" idx="1"/>
          </p:nvPr>
        </p:nvSpPr>
        <p:spPr>
          <a:xfrm>
            <a:off x="304800" y="1535113"/>
            <a:ext cx="4267200" cy="639762"/>
          </a:xfrm>
        </p:spPr>
        <p:txBody>
          <a:bodyPr>
            <a:noAutofit/>
          </a:bodyPr>
          <a:lstStyle/>
          <a:p>
            <a:r>
              <a:rPr lang="en-US" sz="2000" u="sng" dirty="0" smtClean="0">
                <a:solidFill>
                  <a:srgbClr val="008000"/>
                </a:solidFill>
              </a:rPr>
              <a:t>Encyclopedia of Earth (</a:t>
            </a:r>
            <a:r>
              <a:rPr lang="en-US" sz="2000" u="sng" dirty="0" err="1" smtClean="0">
                <a:solidFill>
                  <a:srgbClr val="008000"/>
                </a:solidFill>
              </a:rPr>
              <a:t>EoE</a:t>
            </a:r>
            <a:r>
              <a:rPr lang="en-US" sz="2000" u="sng" dirty="0" smtClean="0">
                <a:solidFill>
                  <a:srgbClr val="008000"/>
                </a:solidFill>
              </a:rPr>
              <a:t>)</a:t>
            </a:r>
            <a:endParaRPr lang="en-US" sz="2000" u="sng" dirty="0">
              <a:solidFill>
                <a:srgbClr val="008000"/>
              </a:solidFill>
            </a:endParaRPr>
          </a:p>
        </p:txBody>
      </p:sp>
      <p:sp>
        <p:nvSpPr>
          <p:cNvPr id="5" name="Text Placeholder 4"/>
          <p:cNvSpPr>
            <a:spLocks noGrp="1"/>
          </p:cNvSpPr>
          <p:nvPr>
            <p:ph type="body" sz="half" idx="3"/>
          </p:nvPr>
        </p:nvSpPr>
        <p:spPr>
          <a:xfrm>
            <a:off x="4953000" y="1524000"/>
            <a:ext cx="3048000" cy="639762"/>
          </a:xfrm>
        </p:spPr>
        <p:txBody>
          <a:bodyPr>
            <a:normAutofit fontScale="85000" lnSpcReduction="10000"/>
          </a:bodyPr>
          <a:lstStyle/>
          <a:p>
            <a:r>
              <a:rPr lang="en-US" sz="2800" u="sng" dirty="0" smtClean="0">
                <a:solidFill>
                  <a:schemeClr val="tx2"/>
                </a:solidFill>
              </a:rPr>
              <a:t>Earth</a:t>
            </a:r>
            <a:r>
              <a:rPr lang="en-US" sz="2800" u="sng" dirty="0" smtClean="0">
                <a:solidFill>
                  <a:srgbClr val="0070C0"/>
                </a:solidFill>
              </a:rPr>
              <a:t> </a:t>
            </a:r>
            <a:r>
              <a:rPr lang="en-US" sz="2800" u="sng" dirty="0" smtClean="0">
                <a:solidFill>
                  <a:schemeClr val="tx2"/>
                </a:solidFill>
              </a:rPr>
              <a:t>Portal (EP)</a:t>
            </a:r>
            <a:endParaRPr lang="en-US" sz="2800" u="sng" dirty="0">
              <a:solidFill>
                <a:schemeClr val="tx2"/>
              </a:solidFill>
            </a:endParaRPr>
          </a:p>
        </p:txBody>
      </p:sp>
      <p:sp>
        <p:nvSpPr>
          <p:cNvPr id="4" name="Content Placeholder 3"/>
          <p:cNvSpPr>
            <a:spLocks noGrp="1"/>
          </p:cNvSpPr>
          <p:nvPr>
            <p:ph sz="quarter" idx="2"/>
          </p:nvPr>
        </p:nvSpPr>
        <p:spPr>
          <a:xfrm>
            <a:off x="381000" y="2174874"/>
            <a:ext cx="4040188" cy="4225926"/>
          </a:xfrm>
        </p:spPr>
        <p:txBody>
          <a:bodyPr>
            <a:normAutofit lnSpcReduction="10000"/>
          </a:bodyPr>
          <a:lstStyle/>
          <a:p>
            <a:r>
              <a:rPr lang="en-US" dirty="0" smtClean="0"/>
              <a:t>Peer-reviewed online encyclopedia</a:t>
            </a:r>
          </a:p>
          <a:p>
            <a:r>
              <a:rPr lang="en-US" dirty="0" smtClean="0"/>
              <a:t>Freely available to the public</a:t>
            </a:r>
          </a:p>
          <a:p>
            <a:r>
              <a:rPr lang="en-US" dirty="0" smtClean="0"/>
              <a:t>Wiki-based</a:t>
            </a:r>
          </a:p>
          <a:p>
            <a:r>
              <a:rPr lang="en-US" dirty="0" smtClean="0"/>
              <a:t>Extensive and Expanding</a:t>
            </a:r>
          </a:p>
          <a:p>
            <a:pPr lvl="1"/>
            <a:r>
              <a:rPr lang="en-US" dirty="0" smtClean="0"/>
              <a:t>1,400 contributors from 60 countries, 64 content partners</a:t>
            </a:r>
          </a:p>
          <a:p>
            <a:pPr lvl="1"/>
            <a:r>
              <a:rPr lang="en-US" dirty="0" smtClean="0"/>
              <a:t>Over 5,000 published articles</a:t>
            </a:r>
          </a:p>
          <a:p>
            <a:r>
              <a:rPr lang="en-US" dirty="0" smtClean="0"/>
              <a:t>Content includes encyclopedia articles, collections, curricula, e-books and more</a:t>
            </a:r>
            <a:endParaRPr lang="en-US" sz="2400" dirty="0"/>
          </a:p>
        </p:txBody>
      </p:sp>
      <p:sp>
        <p:nvSpPr>
          <p:cNvPr id="6" name="Content Placeholder 5"/>
          <p:cNvSpPr>
            <a:spLocks noGrp="1"/>
          </p:cNvSpPr>
          <p:nvPr>
            <p:ph sz="quarter" idx="4"/>
          </p:nvPr>
        </p:nvSpPr>
        <p:spPr>
          <a:xfrm>
            <a:off x="4953000" y="2133600"/>
            <a:ext cx="3889375" cy="3951288"/>
          </a:xfrm>
        </p:spPr>
        <p:txBody>
          <a:bodyPr>
            <a:normAutofit/>
          </a:bodyPr>
          <a:lstStyle/>
          <a:p>
            <a:r>
              <a:rPr lang="en-US" sz="2200" dirty="0" smtClean="0"/>
              <a:t>Connect to content, groups and people</a:t>
            </a:r>
          </a:p>
          <a:p>
            <a:r>
              <a:rPr lang="en-US" sz="2200" dirty="0" smtClean="0"/>
              <a:t>Dynamic, customizable websites</a:t>
            </a:r>
          </a:p>
          <a:p>
            <a:r>
              <a:rPr lang="en-US" sz="2200" dirty="0" smtClean="0"/>
              <a:t>Easily integrates </a:t>
            </a:r>
            <a:r>
              <a:rPr lang="en-US" sz="2200" dirty="0" err="1" smtClean="0"/>
              <a:t>EoE</a:t>
            </a:r>
            <a:r>
              <a:rPr lang="en-US" sz="2200" dirty="0" smtClean="0"/>
              <a:t> articles into your website</a:t>
            </a:r>
          </a:p>
          <a:p>
            <a:r>
              <a:rPr lang="en-US" sz="2200" dirty="0" smtClean="0"/>
              <a:t>Educators-only portal for the NASA project modules</a:t>
            </a:r>
          </a:p>
          <a:p>
            <a:r>
              <a:rPr lang="en-US" sz="2200" dirty="0" smtClean="0"/>
              <a:t>Open for comments</a:t>
            </a:r>
          </a:p>
          <a:p>
            <a:r>
              <a:rPr lang="en-US" sz="2200" dirty="0" smtClean="0"/>
              <a:t>Developed by </a:t>
            </a:r>
            <a:r>
              <a:rPr lang="en-US" sz="2200" dirty="0" err="1" smtClean="0"/>
              <a:t>TrUnity</a:t>
            </a:r>
            <a:endParaRPr lang="en-US" sz="2200" dirty="0" smtClean="0"/>
          </a:p>
        </p:txBody>
      </p:sp>
      <p:sp>
        <p:nvSpPr>
          <p:cNvPr id="7" name="Slide Number Placeholder 6"/>
          <p:cNvSpPr>
            <a:spLocks noGrp="1"/>
          </p:cNvSpPr>
          <p:nvPr>
            <p:ph type="sldNum" sz="quarter" idx="11"/>
          </p:nvPr>
        </p:nvSpPr>
        <p:spPr/>
        <p:txBody>
          <a:bodyPr/>
          <a:lstStyle/>
          <a:p>
            <a:fld id="{98D51763-F0EB-4872-AAC2-BE7ADEDD9C0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a:bodyPr>
          <a:lstStyle/>
          <a:p>
            <a:r>
              <a:rPr lang="en-US" sz="4800" b="1" u="sng" dirty="0" err="1" smtClean="0"/>
              <a:t>TrUnity</a:t>
            </a:r>
            <a:endParaRPr lang="en-US" sz="4800" b="1" u="sng" dirty="0"/>
          </a:p>
        </p:txBody>
      </p:sp>
      <p:sp>
        <p:nvSpPr>
          <p:cNvPr id="3" name="Content Placeholder 2"/>
          <p:cNvSpPr>
            <a:spLocks noGrp="1"/>
          </p:cNvSpPr>
          <p:nvPr>
            <p:ph idx="1"/>
          </p:nvPr>
        </p:nvSpPr>
        <p:spPr>
          <a:xfrm>
            <a:off x="152400" y="1524000"/>
            <a:ext cx="8915400" cy="5029200"/>
          </a:xfrm>
        </p:spPr>
        <p:txBody>
          <a:bodyPr>
            <a:normAutofit/>
          </a:bodyPr>
          <a:lstStyle/>
          <a:p>
            <a:pPr>
              <a:lnSpc>
                <a:spcPct val="125000"/>
              </a:lnSpc>
              <a:spcAft>
                <a:spcPts val="1200"/>
              </a:spcAft>
            </a:pPr>
            <a:r>
              <a:rPr lang="en-US" sz="3200" b="1" dirty="0" err="1" smtClean="0">
                <a:solidFill>
                  <a:srgbClr val="CC0000"/>
                </a:solidFill>
              </a:rPr>
              <a:t>TrUnity’s</a:t>
            </a:r>
            <a:r>
              <a:rPr lang="en-US" sz="3200" b="1" dirty="0" smtClean="0">
                <a:solidFill>
                  <a:srgbClr val="CC0000"/>
                </a:solidFill>
              </a:rPr>
              <a:t> Online </a:t>
            </a:r>
            <a:r>
              <a:rPr lang="en-US" sz="3200" b="1" dirty="0">
                <a:solidFill>
                  <a:srgbClr val="CC0000"/>
                </a:solidFill>
              </a:rPr>
              <a:t>P</a:t>
            </a:r>
            <a:r>
              <a:rPr lang="en-US" sz="3200" b="1" dirty="0" smtClean="0">
                <a:solidFill>
                  <a:srgbClr val="CC0000"/>
                </a:solidFill>
              </a:rPr>
              <a:t>latform </a:t>
            </a:r>
          </a:p>
          <a:p>
            <a:pPr lvl="1">
              <a:spcAft>
                <a:spcPts val="1200"/>
              </a:spcAft>
            </a:pPr>
            <a:r>
              <a:rPr lang="en-US" sz="2400" dirty="0"/>
              <a:t>G</a:t>
            </a:r>
            <a:r>
              <a:rPr lang="en-US" sz="2400" dirty="0" smtClean="0"/>
              <a:t>ives organizations and individuals the power to organize information and build communities </a:t>
            </a:r>
            <a:endParaRPr lang="en-US" sz="2800" dirty="0" smtClean="0"/>
          </a:p>
          <a:p>
            <a:pPr>
              <a:spcBef>
                <a:spcPts val="600"/>
              </a:spcBef>
            </a:pPr>
            <a:r>
              <a:rPr lang="en-US" sz="3200" b="1" dirty="0" smtClean="0">
                <a:solidFill>
                  <a:srgbClr val="CC0000"/>
                </a:solidFill>
              </a:rPr>
              <a:t>Anyone can build their own portal with</a:t>
            </a:r>
            <a:r>
              <a:rPr lang="en-US" dirty="0" smtClean="0">
                <a:solidFill>
                  <a:srgbClr val="FF0000"/>
                </a:solidFill>
              </a:rPr>
              <a:t>:</a:t>
            </a:r>
          </a:p>
          <a:p>
            <a:pPr lvl="1">
              <a:spcBef>
                <a:spcPts val="600"/>
              </a:spcBef>
            </a:pPr>
            <a:r>
              <a:rPr lang="en-US" sz="2400" dirty="0" smtClean="0"/>
              <a:t>Blogs, Articles</a:t>
            </a:r>
          </a:p>
          <a:p>
            <a:pPr lvl="1">
              <a:spcBef>
                <a:spcPts val="600"/>
              </a:spcBef>
            </a:pPr>
            <a:r>
              <a:rPr lang="en-US" sz="2400" dirty="0" smtClean="0"/>
              <a:t>News and events notices</a:t>
            </a:r>
          </a:p>
          <a:p>
            <a:pPr lvl="1">
              <a:spcBef>
                <a:spcPts val="600"/>
              </a:spcBef>
            </a:pPr>
            <a:r>
              <a:rPr lang="en-US" sz="2400" dirty="0" smtClean="0"/>
              <a:t>Multimedia components</a:t>
            </a:r>
          </a:p>
          <a:p>
            <a:pPr lvl="1">
              <a:spcBef>
                <a:spcPts val="600"/>
              </a:spcBef>
            </a:pPr>
            <a:r>
              <a:rPr lang="en-US" sz="2400" dirty="0" smtClean="0"/>
              <a:t>Networking by connecting to individuals and groups</a:t>
            </a:r>
          </a:p>
        </p:txBody>
      </p:sp>
      <p:sp>
        <p:nvSpPr>
          <p:cNvPr id="4" name="Slide Number Placeholder 3"/>
          <p:cNvSpPr>
            <a:spLocks noGrp="1"/>
          </p:cNvSpPr>
          <p:nvPr>
            <p:ph type="sldNum" sz="quarter" idx="12"/>
          </p:nvPr>
        </p:nvSpPr>
        <p:spPr/>
        <p:txBody>
          <a:bodyPr/>
          <a:lstStyle/>
          <a:p>
            <a:fld id="{98D51763-F0EB-4872-AAC2-BE7ADEDD9C0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8"/>
            <a:ext cx="8229600" cy="1249362"/>
          </a:xfrm>
        </p:spPr>
        <p:txBody>
          <a:bodyPr>
            <a:normAutofit fontScale="90000"/>
          </a:bodyPr>
          <a:lstStyle/>
          <a:p>
            <a:r>
              <a:rPr lang="en-US" b="1" dirty="0" smtClean="0"/>
              <a:t>NNICCE Modules on the </a:t>
            </a:r>
            <a:br>
              <a:rPr lang="en-US" b="1" dirty="0" smtClean="0"/>
            </a:br>
            <a:r>
              <a:rPr lang="en-US" b="1" u="sng" dirty="0" smtClean="0">
                <a:solidFill>
                  <a:srgbClr val="008000"/>
                </a:solidFill>
              </a:rPr>
              <a:t>Encyclopedia of Earth</a:t>
            </a:r>
            <a:endParaRPr lang="en-US" b="1" u="sng" dirty="0">
              <a:solidFill>
                <a:srgbClr val="008000"/>
              </a:solidFill>
            </a:endParaRPr>
          </a:p>
        </p:txBody>
      </p:sp>
      <p:sp>
        <p:nvSpPr>
          <p:cNvPr id="3" name="Content Placeholder 2"/>
          <p:cNvSpPr>
            <a:spLocks noGrp="1"/>
          </p:cNvSpPr>
          <p:nvPr>
            <p:ph idx="1"/>
          </p:nvPr>
        </p:nvSpPr>
        <p:spPr>
          <a:xfrm>
            <a:off x="533400" y="2057400"/>
            <a:ext cx="8077200" cy="4267200"/>
          </a:xfrm>
        </p:spPr>
        <p:txBody>
          <a:bodyPr/>
          <a:lstStyle/>
          <a:p>
            <a:r>
              <a:rPr lang="en-US" sz="3200" b="1" dirty="0" smtClean="0">
                <a:solidFill>
                  <a:srgbClr val="CC0000"/>
                </a:solidFill>
              </a:rPr>
              <a:t>What is available:</a:t>
            </a:r>
          </a:p>
          <a:p>
            <a:pPr lvl="1"/>
            <a:r>
              <a:rPr lang="en-US" sz="2400" dirty="0" smtClean="0"/>
              <a:t>Module resources including content, presentations, and exercises</a:t>
            </a:r>
          </a:p>
          <a:p>
            <a:pPr lvl="1"/>
            <a:r>
              <a:rPr lang="en-US" sz="2400" dirty="0" smtClean="0"/>
              <a:t>Links to other encyclopedia articles for deeper understanding</a:t>
            </a:r>
          </a:p>
          <a:p>
            <a:pPr lvl="1">
              <a:lnSpc>
                <a:spcPts val="1600"/>
              </a:lnSpc>
              <a:buNone/>
            </a:pPr>
            <a:endParaRPr lang="en-US" dirty="0" smtClean="0"/>
          </a:p>
          <a:p>
            <a:r>
              <a:rPr lang="en-US" sz="3200" b="1" dirty="0" smtClean="0">
                <a:solidFill>
                  <a:srgbClr val="CC0000"/>
                </a:solidFill>
              </a:rPr>
              <a:t>Who can access:</a:t>
            </a:r>
          </a:p>
          <a:p>
            <a:pPr lvl="1"/>
            <a:r>
              <a:rPr lang="en-US" dirty="0" smtClean="0"/>
              <a:t>Everyone, including your students</a:t>
            </a: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screen"/>
          <a:srcRect/>
          <a:stretch>
            <a:fillRect/>
          </a:stretch>
        </p:blipFill>
        <p:spPr bwMode="auto">
          <a:xfrm>
            <a:off x="685800" y="228600"/>
            <a:ext cx="7391400" cy="591311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8D51763-F0EB-4872-AAC2-BE7ADEDD9C05}" type="slidenum">
              <a:rPr lang="en-US" smtClean="0"/>
              <a:pPr/>
              <a:t>14</a:t>
            </a:fld>
            <a:endParaRPr lang="en-US"/>
          </a:p>
        </p:txBody>
      </p:sp>
      <p:sp>
        <p:nvSpPr>
          <p:cNvPr id="4" name="TextBox 3"/>
          <p:cNvSpPr txBox="1"/>
          <p:nvPr/>
        </p:nvSpPr>
        <p:spPr>
          <a:xfrm>
            <a:off x="609600" y="6324600"/>
            <a:ext cx="8229600" cy="276999"/>
          </a:xfrm>
          <a:prstGeom prst="rect">
            <a:avLst/>
          </a:prstGeom>
          <a:noFill/>
        </p:spPr>
        <p:txBody>
          <a:bodyPr wrap="square" rtlCol="0">
            <a:spAutoFit/>
          </a:bodyPr>
          <a:lstStyle/>
          <a:p>
            <a:r>
              <a:rPr lang="en-US" sz="1200" b="1" dirty="0" smtClean="0"/>
              <a:t>http://www.eoearth.org/article/NCSE-NASA_Curriculum_Module_-_Recent_Climate_Change</a:t>
            </a:r>
            <a:endParaRPr lang="en-US" sz="1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screen"/>
          <a:srcRect/>
          <a:stretch>
            <a:fillRect/>
          </a:stretch>
        </p:blipFill>
        <p:spPr bwMode="auto">
          <a:xfrm>
            <a:off x="533400" y="152401"/>
            <a:ext cx="8153400" cy="652271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98D51763-F0EB-4872-AAC2-BE7ADEDD9C0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020762"/>
          </a:xfrm>
        </p:spPr>
        <p:txBody>
          <a:bodyPr>
            <a:normAutofit fontScale="90000"/>
          </a:bodyPr>
          <a:lstStyle/>
          <a:p>
            <a:r>
              <a:rPr lang="en-US" b="1" dirty="0" smtClean="0"/>
              <a:t>NNICCE Modules on the </a:t>
            </a:r>
            <a:r>
              <a:rPr lang="en-US" b="1" u="sng" dirty="0" smtClean="0">
                <a:solidFill>
                  <a:schemeClr val="tx2"/>
                </a:solidFill>
              </a:rPr>
              <a:t>Earth Portal</a:t>
            </a:r>
            <a:endParaRPr lang="en-US" b="1" u="sng" dirty="0">
              <a:solidFill>
                <a:schemeClr val="tx2"/>
              </a:solidFill>
            </a:endParaRPr>
          </a:p>
        </p:txBody>
      </p:sp>
      <p:sp>
        <p:nvSpPr>
          <p:cNvPr id="3" name="Content Placeholder 2"/>
          <p:cNvSpPr>
            <a:spLocks noGrp="1"/>
          </p:cNvSpPr>
          <p:nvPr>
            <p:ph idx="1"/>
          </p:nvPr>
        </p:nvSpPr>
        <p:spPr>
          <a:xfrm>
            <a:off x="381000" y="1524000"/>
            <a:ext cx="8229600" cy="4800600"/>
          </a:xfrm>
        </p:spPr>
        <p:txBody>
          <a:bodyPr>
            <a:normAutofit/>
          </a:bodyPr>
          <a:lstStyle/>
          <a:p>
            <a:r>
              <a:rPr lang="en-US" sz="3200" b="1" dirty="0" smtClean="0">
                <a:solidFill>
                  <a:srgbClr val="CC0000"/>
                </a:solidFill>
              </a:rPr>
              <a:t>What is available:</a:t>
            </a:r>
          </a:p>
          <a:p>
            <a:pPr lvl="1"/>
            <a:r>
              <a:rPr lang="en-US" sz="2400" dirty="0" smtClean="0"/>
              <a:t>Curriculum materials, exercises, </a:t>
            </a:r>
            <a:r>
              <a:rPr lang="en-US" sz="2400" dirty="0" err="1" smtClean="0"/>
              <a:t>powerpoints</a:t>
            </a:r>
            <a:endParaRPr lang="en-US" sz="2400" dirty="0" smtClean="0"/>
          </a:p>
          <a:p>
            <a:pPr lvl="1"/>
            <a:r>
              <a:rPr lang="en-US" sz="2400" dirty="0" smtClean="0"/>
              <a:t>Additional resources, news links, NASA websites</a:t>
            </a:r>
          </a:p>
          <a:p>
            <a:pPr lvl="1"/>
            <a:r>
              <a:rPr lang="en-US" sz="2400" dirty="0" smtClean="0"/>
              <a:t>Advice and tips from module developers (in process)</a:t>
            </a:r>
          </a:p>
          <a:p>
            <a:pPr lvl="1"/>
            <a:r>
              <a:rPr lang="en-US" sz="2400" dirty="0" smtClean="0"/>
              <a:t>Feedback and comments from other teachers</a:t>
            </a:r>
          </a:p>
          <a:p>
            <a:pPr lvl="1">
              <a:lnSpc>
                <a:spcPct val="60000"/>
              </a:lnSpc>
              <a:buNone/>
            </a:pPr>
            <a:endParaRPr lang="en-US" dirty="0" smtClean="0"/>
          </a:p>
          <a:p>
            <a:r>
              <a:rPr lang="en-US" sz="3200" b="1" dirty="0" smtClean="0">
                <a:solidFill>
                  <a:srgbClr val="CC0000"/>
                </a:solidFill>
              </a:rPr>
              <a:t>What you can do:</a:t>
            </a:r>
          </a:p>
          <a:p>
            <a:pPr lvl="1"/>
            <a:r>
              <a:rPr lang="en-US" sz="2400" dirty="0" smtClean="0"/>
              <a:t>Create your own website</a:t>
            </a:r>
          </a:p>
          <a:p>
            <a:pPr lvl="1"/>
            <a:r>
              <a:rPr lang="en-US" sz="2400" dirty="0" smtClean="0"/>
              <a:t>Submit comments on the modules</a:t>
            </a:r>
          </a:p>
          <a:p>
            <a:pPr lvl="1"/>
            <a:r>
              <a:rPr lang="en-US" sz="2400" dirty="0" smtClean="0"/>
              <a:t>It will not be accessible to student</a:t>
            </a:r>
            <a:r>
              <a:rPr lang="en-US" dirty="0" smtClean="0"/>
              <a:t>s</a:t>
            </a:r>
          </a:p>
          <a:p>
            <a:pPr lvl="1"/>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dirty="0" smtClean="0"/>
              <a:t>NNICCE Module on the </a:t>
            </a:r>
            <a:r>
              <a:rPr lang="en-US" b="1" u="sng" dirty="0" smtClean="0">
                <a:solidFill>
                  <a:schemeClr val="tx2"/>
                </a:solidFill>
              </a:rPr>
              <a:t>Earth Portal</a:t>
            </a:r>
            <a:endParaRPr lang="en-US" b="1" u="sng" dirty="0">
              <a:solidFill>
                <a:schemeClr val="tx2"/>
              </a:solidFill>
            </a:endParaRPr>
          </a:p>
        </p:txBody>
      </p:sp>
      <p:sp>
        <p:nvSpPr>
          <p:cNvPr id="4" name="Slide Number Placeholder 3"/>
          <p:cNvSpPr>
            <a:spLocks noGrp="1"/>
          </p:cNvSpPr>
          <p:nvPr>
            <p:ph type="sldNum" sz="quarter" idx="12"/>
          </p:nvPr>
        </p:nvSpPr>
        <p:spPr/>
        <p:txBody>
          <a:bodyPr/>
          <a:lstStyle/>
          <a:p>
            <a:fld id="{98D51763-F0EB-4872-AAC2-BE7ADEDD9C05}" type="slidenum">
              <a:rPr lang="en-US" smtClean="0"/>
              <a:pPr/>
              <a:t>17</a:t>
            </a:fld>
            <a:endParaRPr lang="en-US"/>
          </a:p>
        </p:txBody>
      </p:sp>
      <p:pic>
        <p:nvPicPr>
          <p:cNvPr id="1026" name="Picture 2"/>
          <p:cNvPicPr>
            <a:picLocks noChangeAspect="1" noChangeArrowheads="1"/>
          </p:cNvPicPr>
          <p:nvPr/>
        </p:nvPicPr>
        <p:blipFill>
          <a:blip r:embed="rId2" cstate="screen"/>
          <a:srcRect/>
          <a:stretch>
            <a:fillRect/>
          </a:stretch>
        </p:blipFill>
        <p:spPr bwMode="auto">
          <a:xfrm>
            <a:off x="266700" y="1371600"/>
            <a:ext cx="86106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7038"/>
            <a:ext cx="8534400" cy="868362"/>
          </a:xfrm>
        </p:spPr>
        <p:txBody>
          <a:bodyPr>
            <a:normAutofit/>
          </a:bodyPr>
          <a:lstStyle/>
          <a:p>
            <a:r>
              <a:rPr lang="en-US" sz="3200" b="1" dirty="0" smtClean="0"/>
              <a:t>Student Community on the </a:t>
            </a:r>
            <a:r>
              <a:rPr lang="en-US" sz="3200" b="1" u="sng" dirty="0" smtClean="0">
                <a:solidFill>
                  <a:schemeClr val="tx2"/>
                </a:solidFill>
              </a:rPr>
              <a:t>Earth Portal</a:t>
            </a:r>
            <a:endParaRPr lang="en-US" sz="3200" b="1" u="sng" dirty="0">
              <a:solidFill>
                <a:schemeClr val="tx2"/>
              </a:solidFill>
            </a:endParaRPr>
          </a:p>
        </p:txBody>
      </p:sp>
      <p:pic>
        <p:nvPicPr>
          <p:cNvPr id="4098" name="Picture 2"/>
          <p:cNvPicPr>
            <a:picLocks noGrp="1" noChangeAspect="1" noChangeArrowheads="1"/>
          </p:cNvPicPr>
          <p:nvPr>
            <p:ph idx="1"/>
          </p:nvPr>
        </p:nvPicPr>
        <p:blipFill>
          <a:blip r:embed="rId2" cstate="screen"/>
          <a:stretch>
            <a:fillRect/>
          </a:stretch>
        </p:blipFill>
        <p:spPr bwMode="auto">
          <a:xfrm>
            <a:off x="444502" y="1296989"/>
            <a:ext cx="8166098" cy="510381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8D51763-F0EB-4872-AAC2-BE7ADEDD9C0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143000"/>
          </a:xfrm>
        </p:spPr>
        <p:txBody>
          <a:bodyPr>
            <a:normAutofit fontScale="90000"/>
          </a:bodyPr>
          <a:lstStyle/>
          <a:p>
            <a:r>
              <a:rPr lang="en-US" b="1" dirty="0" smtClean="0"/>
              <a:t>Student Community on the </a:t>
            </a:r>
            <a:r>
              <a:rPr lang="en-US" b="1" u="sng" dirty="0" smtClean="0">
                <a:solidFill>
                  <a:schemeClr val="tx2"/>
                </a:solidFill>
              </a:rPr>
              <a:t>Earth Portal</a:t>
            </a:r>
            <a:endParaRPr lang="en-US" b="1" u="sng" dirty="0">
              <a:solidFill>
                <a:schemeClr val="tx2"/>
              </a:solidFill>
            </a:endParaRPr>
          </a:p>
        </p:txBody>
      </p:sp>
      <p:sp>
        <p:nvSpPr>
          <p:cNvPr id="3" name="Content Placeholder 2"/>
          <p:cNvSpPr>
            <a:spLocks noGrp="1"/>
          </p:cNvSpPr>
          <p:nvPr>
            <p:ph idx="1"/>
          </p:nvPr>
        </p:nvSpPr>
        <p:spPr>
          <a:xfrm>
            <a:off x="457200" y="1600200"/>
            <a:ext cx="8229600" cy="4648200"/>
          </a:xfrm>
        </p:spPr>
        <p:txBody>
          <a:bodyPr>
            <a:normAutofit/>
          </a:bodyPr>
          <a:lstStyle/>
          <a:p>
            <a:pPr>
              <a:spcAft>
                <a:spcPts val="1200"/>
              </a:spcAft>
            </a:pPr>
            <a:r>
              <a:rPr lang="en-US" sz="2600" dirty="0" smtClean="0"/>
              <a:t>Students from across the country can access this portal to discuss the modules</a:t>
            </a:r>
          </a:p>
          <a:p>
            <a:pPr>
              <a:spcAft>
                <a:spcPts val="1200"/>
              </a:spcAft>
            </a:pPr>
            <a:r>
              <a:rPr lang="en-US" sz="2600" dirty="0" smtClean="0"/>
              <a:t>Provides an additional way for students to relate to the material by connecting with students from other areas</a:t>
            </a:r>
          </a:p>
          <a:p>
            <a:pPr>
              <a:spcAft>
                <a:spcPts val="1200"/>
              </a:spcAft>
            </a:pPr>
            <a:r>
              <a:rPr lang="en-US" sz="2600" dirty="0" smtClean="0"/>
              <a:t>Highlights the global aspect of climate change</a:t>
            </a:r>
          </a:p>
          <a:p>
            <a:pPr>
              <a:spcAft>
                <a:spcPts val="1200"/>
              </a:spcAft>
            </a:pPr>
            <a:r>
              <a:rPr lang="en-US" sz="2600" dirty="0" smtClean="0"/>
              <a:t>You can create a student </a:t>
            </a:r>
            <a:r>
              <a:rPr lang="en-US" sz="2600" dirty="0" err="1" smtClean="0"/>
              <a:t>subportal</a:t>
            </a:r>
            <a:r>
              <a:rPr lang="en-US" sz="2600" dirty="0" smtClean="0"/>
              <a:t> exclusively for your students.</a:t>
            </a:r>
            <a:endParaRPr lang="en-US" sz="2600"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normAutofit/>
          </a:bodyPr>
          <a:lstStyle/>
          <a:p>
            <a:r>
              <a:rPr lang="en-US" b="1" dirty="0" smtClean="0"/>
              <a:t>Presentation Agenda</a:t>
            </a:r>
            <a:endParaRPr lang="en-US" b="1" dirty="0"/>
          </a:p>
        </p:txBody>
      </p:sp>
      <p:sp>
        <p:nvSpPr>
          <p:cNvPr id="3" name="Content Placeholder 2"/>
          <p:cNvSpPr>
            <a:spLocks noGrp="1"/>
          </p:cNvSpPr>
          <p:nvPr>
            <p:ph idx="1"/>
          </p:nvPr>
        </p:nvSpPr>
        <p:spPr>
          <a:xfrm>
            <a:off x="152400" y="838200"/>
            <a:ext cx="8991600" cy="6172200"/>
          </a:xfrm>
        </p:spPr>
        <p:txBody>
          <a:bodyPr>
            <a:noAutofit/>
          </a:bodyPr>
          <a:lstStyle/>
          <a:p>
            <a:pPr lvl="0">
              <a:lnSpc>
                <a:spcPct val="120000"/>
              </a:lnSpc>
              <a:spcBef>
                <a:spcPts val="0"/>
              </a:spcBef>
              <a:spcAft>
                <a:spcPts val="1000"/>
              </a:spcAft>
            </a:pPr>
            <a:r>
              <a:rPr lang="en-US" sz="2400" b="1" dirty="0" smtClean="0">
                <a:solidFill>
                  <a:srgbClr val="008000"/>
                </a:solidFill>
              </a:rPr>
              <a:t>Introduction to the organization and this project: </a:t>
            </a:r>
            <a:r>
              <a:rPr lang="en-US" sz="1800" b="1" dirty="0" smtClean="0"/>
              <a:t>David </a:t>
            </a:r>
            <a:r>
              <a:rPr lang="en-US" sz="1800" b="1" dirty="0" err="1" smtClean="0"/>
              <a:t>Blockstein</a:t>
            </a:r>
            <a:r>
              <a:rPr lang="en-US" sz="1800" b="1" dirty="0" smtClean="0"/>
              <a:t>, NCSE</a:t>
            </a:r>
            <a:endParaRPr lang="en-US" sz="2000" b="1" dirty="0" smtClean="0"/>
          </a:p>
          <a:p>
            <a:pPr lvl="0">
              <a:lnSpc>
                <a:spcPct val="120000"/>
              </a:lnSpc>
              <a:spcBef>
                <a:spcPts val="0"/>
              </a:spcBef>
              <a:spcAft>
                <a:spcPts val="1000"/>
              </a:spcAft>
            </a:pPr>
            <a:r>
              <a:rPr lang="en-US" sz="2400" b="1" dirty="0" smtClean="0">
                <a:solidFill>
                  <a:srgbClr val="008000"/>
                </a:solidFill>
              </a:rPr>
              <a:t>Encyclopedia of Earth and Earth Portal</a:t>
            </a:r>
            <a:r>
              <a:rPr lang="en-US" sz="2000" b="1" dirty="0" smtClean="0">
                <a:solidFill>
                  <a:srgbClr val="008000"/>
                </a:solidFill>
              </a:rPr>
              <a:t>: </a:t>
            </a:r>
            <a:r>
              <a:rPr lang="en-US" sz="1800" b="1" dirty="0" smtClean="0"/>
              <a:t>Andy Jorgensen, U of Toledo &amp; NCSE</a:t>
            </a:r>
            <a:endParaRPr lang="en-US" sz="2000" b="1" dirty="0" smtClean="0"/>
          </a:p>
          <a:p>
            <a:pPr>
              <a:lnSpc>
                <a:spcPct val="120000"/>
              </a:lnSpc>
              <a:spcBef>
                <a:spcPts val="0"/>
              </a:spcBef>
              <a:spcAft>
                <a:spcPts val="600"/>
              </a:spcAft>
            </a:pPr>
            <a:r>
              <a:rPr lang="en-US" sz="2400" b="1" dirty="0" smtClean="0">
                <a:solidFill>
                  <a:srgbClr val="008000"/>
                </a:solidFill>
              </a:rPr>
              <a:t>Presentation of selected modules: </a:t>
            </a:r>
          </a:p>
          <a:p>
            <a:pPr lvl="1">
              <a:lnSpc>
                <a:spcPct val="120000"/>
              </a:lnSpc>
              <a:spcBef>
                <a:spcPts val="0"/>
              </a:spcBef>
              <a:spcAft>
                <a:spcPts val="600"/>
              </a:spcAft>
              <a:buFont typeface="Wingdings" pitchFamily="2" charset="2"/>
              <a:buChar char="Ø"/>
            </a:pPr>
            <a:r>
              <a:rPr lang="en-US" sz="2000" b="1" u="sng" dirty="0" smtClean="0"/>
              <a:t>Ice Core Data </a:t>
            </a:r>
            <a:r>
              <a:rPr lang="en-US" sz="2000" b="1" dirty="0" smtClean="0"/>
              <a:t>and </a:t>
            </a:r>
            <a:r>
              <a:rPr lang="en-US" sz="2000" b="1" u="sng" dirty="0" smtClean="0"/>
              <a:t>Recent Climate Change</a:t>
            </a:r>
            <a:r>
              <a:rPr lang="en-US" sz="2000" b="1" dirty="0" smtClean="0"/>
              <a:t>: </a:t>
            </a:r>
            <a:r>
              <a:rPr lang="en-US" sz="1800" b="1" dirty="0" smtClean="0"/>
              <a:t>David Kitchen, U of  Richmond</a:t>
            </a:r>
            <a:endParaRPr lang="en-US" sz="2000" b="1" dirty="0" smtClean="0"/>
          </a:p>
          <a:p>
            <a:pPr lvl="1">
              <a:lnSpc>
                <a:spcPct val="120000"/>
              </a:lnSpc>
              <a:spcBef>
                <a:spcPts val="0"/>
              </a:spcBef>
              <a:spcAft>
                <a:spcPts val="600"/>
              </a:spcAft>
              <a:buFont typeface="Wingdings" pitchFamily="2" charset="2"/>
              <a:buChar char="Ø"/>
            </a:pPr>
            <a:r>
              <a:rPr lang="en-US" sz="2000" b="1" u="sng" dirty="0" smtClean="0"/>
              <a:t>Climate Change Impacts on Colorado River Water Supply</a:t>
            </a:r>
            <a:r>
              <a:rPr lang="en-US" sz="2000" b="1" dirty="0" smtClean="0"/>
              <a:t>: </a:t>
            </a:r>
            <a:r>
              <a:rPr lang="en-US" sz="1800" b="1" dirty="0" smtClean="0"/>
              <a:t>David </a:t>
            </a:r>
            <a:r>
              <a:rPr lang="en-US" sz="1800" b="1" dirty="0" err="1" smtClean="0"/>
              <a:t>Hassenzahl</a:t>
            </a:r>
            <a:r>
              <a:rPr lang="en-US" sz="1800" b="1" dirty="0" smtClean="0"/>
              <a:t>, Chatham U &amp; NCSE, Patricia </a:t>
            </a:r>
            <a:r>
              <a:rPr lang="en-US" sz="1800" b="1" dirty="0" err="1" smtClean="0"/>
              <a:t>Mynster</a:t>
            </a:r>
            <a:r>
              <a:rPr lang="en-US" sz="1800" b="1" dirty="0" smtClean="0"/>
              <a:t>, U of Nevada Las Vegas </a:t>
            </a:r>
            <a:endParaRPr lang="en-US" sz="2000" b="1" dirty="0" smtClean="0"/>
          </a:p>
          <a:p>
            <a:pPr lvl="1">
              <a:lnSpc>
                <a:spcPct val="120000"/>
              </a:lnSpc>
              <a:spcBef>
                <a:spcPts val="0"/>
              </a:spcBef>
              <a:spcAft>
                <a:spcPts val="600"/>
              </a:spcAft>
              <a:buFont typeface="Wingdings" pitchFamily="2" charset="2"/>
              <a:buChar char="Ø"/>
            </a:pPr>
            <a:r>
              <a:rPr lang="en-US" sz="2000" b="1" u="sng" dirty="0" smtClean="0"/>
              <a:t>Climate Change and Wine</a:t>
            </a:r>
            <a:r>
              <a:rPr lang="en-US" sz="2000" b="1" dirty="0" smtClean="0"/>
              <a:t>: </a:t>
            </a:r>
            <a:r>
              <a:rPr lang="en-US" sz="1800" b="1" dirty="0" smtClean="0"/>
              <a:t>Arnold Bloom, U of California at Davis</a:t>
            </a:r>
            <a:endParaRPr lang="en-US" sz="2000" b="1" dirty="0" smtClean="0"/>
          </a:p>
          <a:p>
            <a:pPr lvl="0">
              <a:lnSpc>
                <a:spcPct val="120000"/>
              </a:lnSpc>
              <a:spcBef>
                <a:spcPts val="0"/>
              </a:spcBef>
              <a:spcAft>
                <a:spcPts val="1000"/>
              </a:spcAft>
            </a:pPr>
            <a:r>
              <a:rPr lang="en-US" sz="2400" b="1" dirty="0" smtClean="0">
                <a:solidFill>
                  <a:srgbClr val="008000"/>
                </a:solidFill>
              </a:rPr>
              <a:t>Using the project evaluation tools: </a:t>
            </a:r>
            <a:r>
              <a:rPr lang="en-US" sz="1800" b="1" dirty="0" smtClean="0"/>
              <a:t>Tim Weston, U of Colorado, Boulder</a:t>
            </a:r>
            <a:endParaRPr lang="en-US" sz="2000" b="1" dirty="0" smtClean="0"/>
          </a:p>
          <a:p>
            <a:pPr lvl="0">
              <a:lnSpc>
                <a:spcPct val="120000"/>
              </a:lnSpc>
              <a:spcBef>
                <a:spcPts val="0"/>
              </a:spcBef>
              <a:spcAft>
                <a:spcPts val="1000"/>
              </a:spcAft>
            </a:pPr>
            <a:r>
              <a:rPr lang="en-US" sz="2400" b="1" dirty="0" smtClean="0">
                <a:solidFill>
                  <a:srgbClr val="008000"/>
                </a:solidFill>
              </a:rPr>
              <a:t>Q &amp; A and general discussion</a:t>
            </a:r>
            <a:r>
              <a:rPr lang="en-US" sz="2400" b="1" dirty="0" smtClean="0">
                <a:solidFill>
                  <a:srgbClr val="006600"/>
                </a:solidFill>
              </a:rPr>
              <a:t>: </a:t>
            </a:r>
            <a:r>
              <a:rPr lang="en-US" sz="1800" b="1" dirty="0" smtClean="0"/>
              <a:t>Andy Jorgensen</a:t>
            </a:r>
            <a:endParaRPr lang="en-US" sz="2000" b="1" dirty="0" smtClean="0"/>
          </a:p>
        </p:txBody>
      </p:sp>
      <p:sp>
        <p:nvSpPr>
          <p:cNvPr id="4" name="Slide Number Placeholder 3"/>
          <p:cNvSpPr>
            <a:spLocks noGrp="1"/>
          </p:cNvSpPr>
          <p:nvPr>
            <p:ph type="sldNum" sz="quarter" idx="12"/>
          </p:nvPr>
        </p:nvSpPr>
        <p:spPr/>
        <p:txBody>
          <a:bodyPr/>
          <a:lstStyle/>
          <a:p>
            <a:fld id="{98D51763-F0EB-4872-AAC2-BE7ADEDD9C0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057400"/>
            <a:ext cx="8686800" cy="1470025"/>
          </a:xfrm>
        </p:spPr>
        <p:txBody>
          <a:bodyPr/>
          <a:lstStyle/>
          <a:p>
            <a:r>
              <a:rPr lang="en-US" b="1" dirty="0" smtClean="0"/>
              <a:t>Introduction to Specific Modules</a:t>
            </a:r>
            <a:endParaRPr lang="en-US" b="1"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0600"/>
            <a:ext cx="7086600" cy="2518490"/>
          </a:xfrm>
        </p:spPr>
        <p:txBody>
          <a:bodyPr>
            <a:normAutofit fontScale="90000"/>
          </a:bodyPr>
          <a:lstStyle/>
          <a:p>
            <a:r>
              <a:rPr lang="en-US" sz="5400" b="1" dirty="0" smtClean="0"/>
              <a:t>Ice Core Data </a:t>
            </a:r>
            <a:br>
              <a:rPr lang="en-US" sz="5400" b="1" dirty="0" smtClean="0"/>
            </a:br>
            <a:r>
              <a:rPr lang="en-US" b="1" dirty="0" smtClean="0"/>
              <a:t>and </a:t>
            </a:r>
            <a:r>
              <a:rPr lang="en-US" sz="5400" b="1" dirty="0" smtClean="0"/>
              <a:t/>
            </a:r>
            <a:br>
              <a:rPr lang="en-US" sz="5400" b="1" dirty="0" smtClean="0"/>
            </a:br>
            <a:r>
              <a:rPr lang="en-US" sz="5400" b="1" dirty="0" smtClean="0"/>
              <a:t>Recent Climate Change</a:t>
            </a:r>
            <a:endParaRPr lang="en-US" sz="5400" dirty="0"/>
          </a:p>
        </p:txBody>
      </p:sp>
      <p:sp>
        <p:nvSpPr>
          <p:cNvPr id="3" name="Subtitle 2"/>
          <p:cNvSpPr>
            <a:spLocks noGrp="1"/>
          </p:cNvSpPr>
          <p:nvPr>
            <p:ph type="subTitle" idx="1"/>
          </p:nvPr>
        </p:nvSpPr>
        <p:spPr>
          <a:xfrm>
            <a:off x="1295400" y="4495800"/>
            <a:ext cx="4495800" cy="1295400"/>
          </a:xfrm>
        </p:spPr>
        <p:txBody>
          <a:bodyPr>
            <a:noAutofit/>
          </a:bodyPr>
          <a:lstStyle/>
          <a:p>
            <a:r>
              <a:rPr lang="en-US" b="1" dirty="0" smtClean="0">
                <a:solidFill>
                  <a:schemeClr val="tx2"/>
                </a:solidFill>
              </a:rPr>
              <a:t>David Kitchen</a:t>
            </a:r>
          </a:p>
          <a:p>
            <a:r>
              <a:rPr lang="en-US" sz="2000" b="1" dirty="0" smtClean="0">
                <a:solidFill>
                  <a:schemeClr val="tx2"/>
                </a:solidFill>
              </a:rPr>
              <a:t>Associate Dean,  Associate Professor</a:t>
            </a:r>
          </a:p>
          <a:p>
            <a:r>
              <a:rPr lang="en-US" sz="2000" b="1" dirty="0" smtClean="0">
                <a:solidFill>
                  <a:schemeClr val="tx2"/>
                </a:solidFill>
              </a:rPr>
              <a:t>University of Richmond</a:t>
            </a:r>
          </a:p>
        </p:txBody>
      </p:sp>
      <p:sp>
        <p:nvSpPr>
          <p:cNvPr id="4" name="Slide Number Placeholder 3"/>
          <p:cNvSpPr>
            <a:spLocks noGrp="1"/>
          </p:cNvSpPr>
          <p:nvPr>
            <p:ph type="sldNum" sz="quarter" idx="12"/>
          </p:nvPr>
        </p:nvSpPr>
        <p:spPr/>
        <p:txBody>
          <a:bodyPr/>
          <a:lstStyle/>
          <a:p>
            <a:fld id="{98D51763-F0EB-4872-AAC2-BE7ADEDD9C05}" type="slidenum">
              <a:rPr lang="en-US" smtClean="0"/>
              <a:pPr/>
              <a:t>21</a:t>
            </a:fld>
            <a:endParaRPr lang="en-US"/>
          </a:p>
        </p:txBody>
      </p:sp>
      <p:pic>
        <p:nvPicPr>
          <p:cNvPr id="5" name="Picture 7" descr="C:\Users\Maggie\AppData\Local\Microsoft\Windows\Temporary Internet Files\Content.Outlook\7GM4GJ2W\David Kitchen 2b (2).jpg"/>
          <p:cNvPicPr>
            <a:picLocks noChangeAspect="1" noChangeArrowheads="1"/>
          </p:cNvPicPr>
          <p:nvPr/>
        </p:nvPicPr>
        <p:blipFill>
          <a:blip r:embed="rId2" cstate="screen"/>
          <a:srcRect/>
          <a:stretch>
            <a:fillRect/>
          </a:stretch>
        </p:blipFill>
        <p:spPr bwMode="auto">
          <a:xfrm>
            <a:off x="6858000" y="4100257"/>
            <a:ext cx="1371600" cy="175266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44760"/>
          </a:xfrm>
        </p:spPr>
        <p:txBody>
          <a:bodyPr>
            <a:normAutofit/>
          </a:bodyPr>
          <a:lstStyle/>
          <a:p>
            <a:r>
              <a:rPr lang="en-US" b="1" dirty="0" smtClean="0"/>
              <a:t>Modules</a:t>
            </a:r>
            <a:endParaRPr lang="en-US" b="1" dirty="0"/>
          </a:p>
        </p:txBody>
      </p:sp>
      <p:sp>
        <p:nvSpPr>
          <p:cNvPr id="3" name="Content Placeholder 2"/>
          <p:cNvSpPr>
            <a:spLocks noGrp="1"/>
          </p:cNvSpPr>
          <p:nvPr>
            <p:ph idx="1"/>
          </p:nvPr>
        </p:nvSpPr>
        <p:spPr>
          <a:xfrm>
            <a:off x="381000" y="1447800"/>
            <a:ext cx="8534400" cy="3674283"/>
          </a:xfrm>
        </p:spPr>
        <p:txBody>
          <a:bodyPr>
            <a:normAutofit/>
          </a:bodyPr>
          <a:lstStyle/>
          <a:p>
            <a:pPr>
              <a:lnSpc>
                <a:spcPts val="3800"/>
              </a:lnSpc>
            </a:pPr>
            <a:r>
              <a:rPr lang="en-US" sz="2800" dirty="0" smtClean="0"/>
              <a:t>THIS IS NOT HARD STUFF! </a:t>
            </a:r>
            <a:r>
              <a:rPr lang="en-US" sz="2800" dirty="0" err="1" smtClean="0">
                <a:sym typeface="Wingdings"/>
              </a:rPr>
              <a:t></a:t>
            </a:r>
            <a:endParaRPr lang="en-US" sz="2800" dirty="0" smtClean="0"/>
          </a:p>
          <a:p>
            <a:pPr>
              <a:lnSpc>
                <a:spcPts val="3800"/>
              </a:lnSpc>
            </a:pPr>
            <a:r>
              <a:rPr lang="en-US" sz="2800" dirty="0" smtClean="0"/>
              <a:t>Prehistoric and Historic Data</a:t>
            </a:r>
          </a:p>
          <a:p>
            <a:pPr>
              <a:lnSpc>
                <a:spcPts val="3800"/>
              </a:lnSpc>
            </a:pPr>
            <a:r>
              <a:rPr lang="en-US" sz="2800" dirty="0" smtClean="0"/>
              <a:t>Set modern climate change in an historical context</a:t>
            </a:r>
          </a:p>
          <a:p>
            <a:pPr>
              <a:lnSpc>
                <a:spcPts val="3800"/>
              </a:lnSpc>
            </a:pPr>
            <a:r>
              <a:rPr lang="en-US" sz="2800" dirty="0" smtClean="0"/>
              <a:t>Invite students to interact with real data</a:t>
            </a:r>
          </a:p>
          <a:p>
            <a:pPr>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Topics</a:t>
            </a:r>
            <a:endParaRPr lang="en-US" b="1" dirty="0"/>
          </a:p>
        </p:txBody>
      </p:sp>
      <p:sp>
        <p:nvSpPr>
          <p:cNvPr id="3" name="Content Placeholder 2"/>
          <p:cNvSpPr>
            <a:spLocks noGrp="1"/>
          </p:cNvSpPr>
          <p:nvPr>
            <p:ph idx="1"/>
          </p:nvPr>
        </p:nvSpPr>
        <p:spPr>
          <a:xfrm>
            <a:off x="457200" y="1021658"/>
            <a:ext cx="8229600" cy="5528412"/>
          </a:xfrm>
        </p:spPr>
        <p:txBody>
          <a:bodyPr>
            <a:normAutofit lnSpcReduction="10000"/>
          </a:bodyPr>
          <a:lstStyle/>
          <a:p>
            <a:r>
              <a:rPr lang="en-US" sz="2800" dirty="0" smtClean="0"/>
              <a:t>Ocean Core Data</a:t>
            </a:r>
          </a:p>
          <a:p>
            <a:pPr lvl="1"/>
            <a:r>
              <a:rPr lang="en-US" sz="2400" dirty="0" smtClean="0"/>
              <a:t>Sea Level</a:t>
            </a:r>
          </a:p>
          <a:p>
            <a:pPr lvl="1"/>
            <a:r>
              <a:rPr lang="en-US" sz="2400" dirty="0" smtClean="0"/>
              <a:t>Temperature</a:t>
            </a:r>
          </a:p>
          <a:p>
            <a:r>
              <a:rPr lang="en-US" sz="3200" dirty="0" smtClean="0"/>
              <a:t>Ice Core Data</a:t>
            </a:r>
          </a:p>
          <a:p>
            <a:pPr lvl="1"/>
            <a:r>
              <a:rPr lang="en-US" sz="2400" dirty="0" smtClean="0"/>
              <a:t>Temperature</a:t>
            </a:r>
          </a:p>
          <a:p>
            <a:pPr lvl="1"/>
            <a:r>
              <a:rPr lang="en-US" sz="2400" dirty="0" smtClean="0"/>
              <a:t>Greenhouse Gases</a:t>
            </a:r>
          </a:p>
          <a:p>
            <a:pPr lvl="1"/>
            <a:r>
              <a:rPr lang="en-US" sz="2400" dirty="0" smtClean="0"/>
              <a:t>Dust</a:t>
            </a:r>
          </a:p>
          <a:p>
            <a:r>
              <a:rPr lang="en-US" sz="2800" dirty="0" smtClean="0"/>
              <a:t>Historical Data</a:t>
            </a:r>
          </a:p>
          <a:p>
            <a:pPr lvl="1"/>
            <a:r>
              <a:rPr lang="en-US" sz="2400" dirty="0" smtClean="0"/>
              <a:t>Land &amp; Ocean Surface Temperature (measured and proxy)</a:t>
            </a:r>
          </a:p>
          <a:p>
            <a:pPr lvl="1"/>
            <a:r>
              <a:rPr lang="en-US" sz="2400" dirty="0" smtClean="0"/>
              <a:t>Solar Data (measured and proxy)</a:t>
            </a:r>
          </a:p>
          <a:p>
            <a:pPr lvl="1"/>
            <a:r>
              <a:rPr lang="en-US" sz="2400" dirty="0" smtClean="0"/>
              <a:t>Astronomical Data</a:t>
            </a:r>
          </a:p>
          <a:p>
            <a:pPr lvl="1"/>
            <a:r>
              <a:rPr lang="en-US" sz="2400" dirty="0" smtClean="0"/>
              <a:t>Greenhouse Gas Data (measured)</a:t>
            </a:r>
          </a:p>
          <a:p>
            <a:pPr lvl="1"/>
            <a:r>
              <a:rPr lang="en-US" sz="2400" dirty="0" smtClean="0"/>
              <a:t>Natural cycles in the oceans and atmosphere</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00"/>
            <a:ext cx="8229600" cy="683900"/>
          </a:xfrm>
        </p:spPr>
        <p:txBody>
          <a:bodyPr>
            <a:normAutofit fontScale="90000"/>
          </a:bodyPr>
          <a:lstStyle/>
          <a:p>
            <a:r>
              <a:rPr lang="en-US" b="1" dirty="0" smtClean="0"/>
              <a:t>The Data Record</a:t>
            </a:r>
            <a:endParaRPr lang="en-US" b="1"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24</a:t>
            </a:fld>
            <a:endParaRPr lang="en-US"/>
          </a:p>
        </p:txBody>
      </p:sp>
      <p:pic>
        <p:nvPicPr>
          <p:cNvPr id="6" name="Picture 5"/>
          <p:cNvPicPr>
            <a:picLocks noChangeAspect="1"/>
          </p:cNvPicPr>
          <p:nvPr/>
        </p:nvPicPr>
        <p:blipFill>
          <a:blip r:embed="rId2" cstate="screen"/>
          <a:stretch>
            <a:fillRect/>
          </a:stretch>
        </p:blipFill>
        <p:spPr>
          <a:xfrm>
            <a:off x="304800" y="1524000"/>
            <a:ext cx="8552793" cy="4800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900"/>
            <a:ext cx="8229600" cy="683900"/>
          </a:xfrm>
        </p:spPr>
        <p:txBody>
          <a:bodyPr>
            <a:normAutofit fontScale="90000"/>
          </a:bodyPr>
          <a:lstStyle/>
          <a:p>
            <a:r>
              <a:rPr lang="en-US" b="1" dirty="0" smtClean="0"/>
              <a:t>The Data Record</a:t>
            </a:r>
            <a:endParaRPr lang="en-US" b="1" dirty="0"/>
          </a:p>
        </p:txBody>
      </p:sp>
      <p:sp>
        <p:nvSpPr>
          <p:cNvPr id="5" name="Slide Number Placeholder 4"/>
          <p:cNvSpPr>
            <a:spLocks noGrp="1"/>
          </p:cNvSpPr>
          <p:nvPr>
            <p:ph type="sldNum" sz="quarter" idx="12"/>
          </p:nvPr>
        </p:nvSpPr>
        <p:spPr/>
        <p:txBody>
          <a:bodyPr/>
          <a:lstStyle/>
          <a:p>
            <a:fld id="{98D51763-F0EB-4872-AAC2-BE7ADEDD9C05}" type="slidenum">
              <a:rPr lang="en-US" smtClean="0"/>
              <a:pPr/>
              <a:t>25</a:t>
            </a:fld>
            <a:endParaRPr lang="en-US"/>
          </a:p>
        </p:txBody>
      </p:sp>
      <p:pic>
        <p:nvPicPr>
          <p:cNvPr id="4" name="Picture 3"/>
          <p:cNvPicPr>
            <a:picLocks noChangeAspect="1"/>
          </p:cNvPicPr>
          <p:nvPr/>
        </p:nvPicPr>
        <p:blipFill>
          <a:blip r:embed="rId2" cstate="screen"/>
          <a:stretch>
            <a:fillRect/>
          </a:stretch>
        </p:blipFill>
        <p:spPr>
          <a:xfrm>
            <a:off x="550046" y="909384"/>
            <a:ext cx="7908154" cy="541521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9100"/>
            <a:ext cx="8229600" cy="683900"/>
          </a:xfrm>
        </p:spPr>
        <p:txBody>
          <a:bodyPr>
            <a:normAutofit fontScale="90000"/>
          </a:bodyPr>
          <a:lstStyle/>
          <a:p>
            <a:r>
              <a:rPr lang="en-US" b="1" dirty="0" smtClean="0"/>
              <a:t>The Data Record</a:t>
            </a:r>
            <a:endParaRPr lang="en-US" b="1" dirty="0"/>
          </a:p>
        </p:txBody>
      </p:sp>
      <p:sp>
        <p:nvSpPr>
          <p:cNvPr id="5" name="Slide Number Placeholder 4"/>
          <p:cNvSpPr>
            <a:spLocks noGrp="1"/>
          </p:cNvSpPr>
          <p:nvPr>
            <p:ph type="sldNum" sz="quarter" idx="12"/>
          </p:nvPr>
        </p:nvSpPr>
        <p:spPr/>
        <p:txBody>
          <a:bodyPr/>
          <a:lstStyle/>
          <a:p>
            <a:fld id="{98D51763-F0EB-4872-AAC2-BE7ADEDD9C05}" type="slidenum">
              <a:rPr lang="en-US" smtClean="0"/>
              <a:pPr/>
              <a:t>26</a:t>
            </a:fld>
            <a:endParaRPr lang="en-US"/>
          </a:p>
        </p:txBody>
      </p:sp>
      <p:pic>
        <p:nvPicPr>
          <p:cNvPr id="4" name="Picture 3"/>
          <p:cNvPicPr>
            <a:picLocks noChangeAspect="1"/>
          </p:cNvPicPr>
          <p:nvPr/>
        </p:nvPicPr>
        <p:blipFill>
          <a:blip r:embed="rId2" cstate="screen"/>
          <a:stretch>
            <a:fillRect/>
          </a:stretch>
        </p:blipFill>
        <p:spPr>
          <a:xfrm>
            <a:off x="588328" y="1066800"/>
            <a:ext cx="8215501" cy="5791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Pedagogy</a:t>
            </a:r>
            <a:endParaRPr lang="en-US" b="1" dirty="0"/>
          </a:p>
        </p:txBody>
      </p:sp>
      <p:sp>
        <p:nvSpPr>
          <p:cNvPr id="3" name="Content Placeholder 2"/>
          <p:cNvSpPr>
            <a:spLocks noGrp="1"/>
          </p:cNvSpPr>
          <p:nvPr>
            <p:ph idx="1"/>
          </p:nvPr>
        </p:nvSpPr>
        <p:spPr/>
        <p:txBody>
          <a:bodyPr/>
          <a:lstStyle/>
          <a:p>
            <a:r>
              <a:rPr lang="en-US" sz="2800" dirty="0" smtClean="0"/>
              <a:t>Pedagogy</a:t>
            </a:r>
          </a:p>
          <a:p>
            <a:pPr lvl="1"/>
            <a:r>
              <a:rPr lang="en-US" sz="2400" dirty="0" smtClean="0"/>
              <a:t>Aim/Introduction</a:t>
            </a:r>
          </a:p>
          <a:p>
            <a:pPr lvl="1"/>
            <a:r>
              <a:rPr lang="en-US" sz="2400" dirty="0" smtClean="0"/>
              <a:t>Learning Outcomes</a:t>
            </a:r>
          </a:p>
          <a:p>
            <a:pPr lvl="1"/>
            <a:r>
              <a:rPr lang="en-US" sz="2400" dirty="0" smtClean="0"/>
              <a:t>Exercises and sample answers</a:t>
            </a:r>
          </a:p>
          <a:p>
            <a:pPr lvl="1"/>
            <a:r>
              <a:rPr lang="en-US" sz="2400" dirty="0" smtClean="0"/>
              <a:t>Added Value</a:t>
            </a:r>
          </a:p>
          <a:p>
            <a:r>
              <a:rPr lang="en-US" sz="2800" dirty="0" smtClean="0"/>
              <a:t>Supporting Resources</a:t>
            </a:r>
          </a:p>
          <a:p>
            <a:pPr lvl="1"/>
            <a:r>
              <a:rPr lang="en-US" sz="2400" dirty="0" smtClean="0"/>
              <a:t>Arnold Bloom Book</a:t>
            </a:r>
          </a:p>
          <a:p>
            <a:pPr lvl="1"/>
            <a:r>
              <a:rPr lang="en-US" sz="2400" dirty="0" smtClean="0"/>
              <a:t>David Kitchen Book (on request)</a:t>
            </a:r>
          </a:p>
          <a:p>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use the modules</a:t>
            </a:r>
            <a:endParaRPr lang="en-US" b="1" dirty="0"/>
          </a:p>
        </p:txBody>
      </p:sp>
      <p:sp>
        <p:nvSpPr>
          <p:cNvPr id="3" name="Content Placeholder 2"/>
          <p:cNvSpPr>
            <a:spLocks noGrp="1"/>
          </p:cNvSpPr>
          <p:nvPr>
            <p:ph idx="1"/>
          </p:nvPr>
        </p:nvSpPr>
        <p:spPr/>
        <p:txBody>
          <a:bodyPr/>
          <a:lstStyle/>
          <a:p>
            <a:r>
              <a:rPr lang="en-US" dirty="0" smtClean="0"/>
              <a:t>Can be used to support  a section on ancient climate</a:t>
            </a:r>
          </a:p>
          <a:p>
            <a:r>
              <a:rPr lang="en-US" dirty="0" smtClean="0"/>
              <a:t>Students introduced to real data</a:t>
            </a:r>
          </a:p>
          <a:p>
            <a:r>
              <a:rPr lang="en-US" dirty="0" smtClean="0"/>
              <a:t>Use to discuss many issues:</a:t>
            </a:r>
          </a:p>
          <a:p>
            <a:pPr lvl="1"/>
            <a:r>
              <a:rPr lang="en-US" dirty="0" smtClean="0"/>
              <a:t>Data sources/interpretation/reliability</a:t>
            </a:r>
          </a:p>
          <a:p>
            <a:pPr lvl="1"/>
            <a:r>
              <a:rPr lang="en-US" dirty="0" smtClean="0"/>
              <a:t>Rates of temperature change</a:t>
            </a:r>
          </a:p>
          <a:p>
            <a:pPr lvl="1"/>
            <a:r>
              <a:rPr lang="en-US" dirty="0" smtClean="0"/>
              <a:t>Role of the sun</a:t>
            </a:r>
          </a:p>
          <a:p>
            <a:pPr lvl="1"/>
            <a:r>
              <a:rPr lang="en-US" dirty="0" smtClean="0"/>
              <a:t>Role of greenhouse gases</a:t>
            </a:r>
          </a:p>
          <a:p>
            <a:pPr lvl="1"/>
            <a:r>
              <a:rPr lang="en-US" dirty="0" smtClean="0"/>
              <a:t>Ocean/Atmospheric Circulation</a:t>
            </a:r>
          </a:p>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90600"/>
            <a:ext cx="6400800" cy="2518490"/>
          </a:xfrm>
        </p:spPr>
        <p:txBody>
          <a:bodyPr>
            <a:normAutofit fontScale="90000"/>
          </a:bodyPr>
          <a:lstStyle/>
          <a:p>
            <a:r>
              <a:rPr lang="en-US" sz="5400" b="1" dirty="0" smtClean="0"/>
              <a:t>Climate Change Impacts on Colorado River Water Supply</a:t>
            </a:r>
            <a:endParaRPr lang="en-US" sz="5400" dirty="0"/>
          </a:p>
        </p:txBody>
      </p:sp>
      <p:sp>
        <p:nvSpPr>
          <p:cNvPr id="3" name="Subtitle 2"/>
          <p:cNvSpPr>
            <a:spLocks noGrp="1"/>
          </p:cNvSpPr>
          <p:nvPr>
            <p:ph type="subTitle" idx="1"/>
          </p:nvPr>
        </p:nvSpPr>
        <p:spPr>
          <a:xfrm>
            <a:off x="762000" y="4114800"/>
            <a:ext cx="5181600" cy="2362200"/>
          </a:xfrm>
        </p:spPr>
        <p:txBody>
          <a:bodyPr>
            <a:noAutofit/>
          </a:bodyPr>
          <a:lstStyle/>
          <a:p>
            <a:pPr>
              <a:spcBef>
                <a:spcPts val="0"/>
              </a:spcBef>
            </a:pPr>
            <a:r>
              <a:rPr lang="en-US" sz="2800" b="1" dirty="0" smtClean="0">
                <a:solidFill>
                  <a:schemeClr val="tx2"/>
                </a:solidFill>
              </a:rPr>
              <a:t>David </a:t>
            </a:r>
            <a:r>
              <a:rPr lang="en-US" sz="2800" b="1" dirty="0" err="1" smtClean="0">
                <a:solidFill>
                  <a:schemeClr val="tx2"/>
                </a:solidFill>
              </a:rPr>
              <a:t>Hassenzahl</a:t>
            </a:r>
            <a:endParaRPr lang="en-US" sz="2800" b="1" dirty="0" smtClean="0">
              <a:solidFill>
                <a:schemeClr val="tx2"/>
              </a:solidFill>
            </a:endParaRPr>
          </a:p>
          <a:p>
            <a:pPr>
              <a:spcBef>
                <a:spcPts val="0"/>
              </a:spcBef>
            </a:pPr>
            <a:r>
              <a:rPr lang="en-US" sz="1800" b="1" dirty="0" smtClean="0"/>
              <a:t>Dean and Professor of Sustainability and the Environment</a:t>
            </a:r>
            <a:r>
              <a:rPr lang="en-US" sz="1800" dirty="0" smtClean="0"/>
              <a:t> </a:t>
            </a:r>
          </a:p>
          <a:p>
            <a:pPr>
              <a:spcBef>
                <a:spcPts val="0"/>
              </a:spcBef>
            </a:pPr>
            <a:r>
              <a:rPr lang="en-US" sz="1800" b="1" dirty="0" smtClean="0">
                <a:solidFill>
                  <a:schemeClr val="tx2"/>
                </a:solidFill>
              </a:rPr>
              <a:t>Chatham University</a:t>
            </a:r>
          </a:p>
          <a:p>
            <a:endParaRPr lang="en-US" sz="1800" b="1" dirty="0" smtClean="0">
              <a:solidFill>
                <a:schemeClr val="tx2"/>
              </a:solidFill>
            </a:endParaRPr>
          </a:p>
          <a:p>
            <a:pPr>
              <a:spcBef>
                <a:spcPts val="0"/>
              </a:spcBef>
            </a:pPr>
            <a:r>
              <a:rPr lang="en-US" sz="2800" b="1" dirty="0" smtClean="0">
                <a:solidFill>
                  <a:schemeClr val="tx2"/>
                </a:solidFill>
              </a:rPr>
              <a:t>Patricia </a:t>
            </a:r>
            <a:r>
              <a:rPr lang="en-US" sz="2800" b="1" dirty="0" err="1" smtClean="0">
                <a:solidFill>
                  <a:schemeClr val="tx2"/>
                </a:solidFill>
              </a:rPr>
              <a:t>Mynster</a:t>
            </a:r>
            <a:endParaRPr lang="en-US" sz="2800" b="1" dirty="0" smtClean="0">
              <a:solidFill>
                <a:schemeClr val="tx2"/>
              </a:solidFill>
            </a:endParaRPr>
          </a:p>
          <a:p>
            <a:pPr>
              <a:spcBef>
                <a:spcPts val="0"/>
              </a:spcBef>
            </a:pPr>
            <a:r>
              <a:rPr lang="en-US" sz="1800" b="1" dirty="0" smtClean="0">
                <a:solidFill>
                  <a:schemeClr val="tx2"/>
                </a:solidFill>
              </a:rPr>
              <a:t>University of Nevada, Las Vegas</a:t>
            </a:r>
          </a:p>
        </p:txBody>
      </p:sp>
      <p:sp>
        <p:nvSpPr>
          <p:cNvPr id="4" name="Slide Number Placeholder 3"/>
          <p:cNvSpPr>
            <a:spLocks noGrp="1"/>
          </p:cNvSpPr>
          <p:nvPr>
            <p:ph type="sldNum" sz="quarter" idx="12"/>
          </p:nvPr>
        </p:nvSpPr>
        <p:spPr/>
        <p:txBody>
          <a:bodyPr/>
          <a:lstStyle/>
          <a:p>
            <a:fld id="{98D51763-F0EB-4872-AAC2-BE7ADEDD9C05}" type="slidenum">
              <a:rPr lang="en-US" smtClean="0"/>
              <a:pPr/>
              <a:t>29</a:t>
            </a:fld>
            <a:endParaRPr lang="en-US" dirty="0"/>
          </a:p>
        </p:txBody>
      </p:sp>
      <p:pic>
        <p:nvPicPr>
          <p:cNvPr id="6" name="Picture 3"/>
          <p:cNvPicPr>
            <a:picLocks noChangeAspect="1" noChangeArrowheads="1"/>
          </p:cNvPicPr>
          <p:nvPr/>
        </p:nvPicPr>
        <p:blipFill>
          <a:blip r:embed="rId2" cstate="screen"/>
          <a:srcRect/>
          <a:stretch>
            <a:fillRect/>
          </a:stretch>
        </p:blipFill>
        <p:spPr bwMode="auto">
          <a:xfrm>
            <a:off x="6705600" y="4212337"/>
            <a:ext cx="1600200" cy="157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9800"/>
            <a:ext cx="8915400" cy="1752600"/>
          </a:xfrm>
        </p:spPr>
        <p:txBody>
          <a:bodyPr anchor="t">
            <a:noAutofit/>
          </a:bodyPr>
          <a:lstStyle/>
          <a:p>
            <a:pPr algn="l"/>
            <a:r>
              <a:rPr lang="en-US" sz="2800" b="1" dirty="0" smtClean="0"/>
              <a:t>&gt;National Council for Science &amp; the Environment</a:t>
            </a:r>
            <a:br>
              <a:rPr lang="en-US" sz="2800" b="1" dirty="0" smtClean="0"/>
            </a:br>
            <a:r>
              <a:rPr lang="en-US" sz="2800" b="1" dirty="0" smtClean="0"/>
              <a:t>&gt;Council of Environmental Deans &amp; Directors</a:t>
            </a:r>
            <a:br>
              <a:rPr lang="en-US" sz="2800" b="1" dirty="0" smtClean="0"/>
            </a:br>
            <a:r>
              <a:rPr lang="en-US" sz="2800" b="1" dirty="0" smtClean="0"/>
              <a:t>&gt;Climate Change Education Project</a:t>
            </a:r>
            <a:endParaRPr lang="en-US" sz="2800" dirty="0"/>
          </a:p>
        </p:txBody>
      </p:sp>
      <p:sp>
        <p:nvSpPr>
          <p:cNvPr id="3" name="Subtitle 2"/>
          <p:cNvSpPr>
            <a:spLocks noGrp="1"/>
          </p:cNvSpPr>
          <p:nvPr>
            <p:ph type="subTitle" idx="1"/>
          </p:nvPr>
        </p:nvSpPr>
        <p:spPr>
          <a:xfrm>
            <a:off x="1066800" y="4495800"/>
            <a:ext cx="5105400" cy="1295400"/>
          </a:xfrm>
        </p:spPr>
        <p:txBody>
          <a:bodyPr>
            <a:noAutofit/>
          </a:bodyPr>
          <a:lstStyle/>
          <a:p>
            <a:pPr>
              <a:spcBef>
                <a:spcPts val="0"/>
              </a:spcBef>
            </a:pPr>
            <a:r>
              <a:rPr lang="en-US" b="1" dirty="0" smtClean="0">
                <a:solidFill>
                  <a:schemeClr val="tx2"/>
                </a:solidFill>
              </a:rPr>
              <a:t>David </a:t>
            </a:r>
            <a:r>
              <a:rPr lang="en-US" b="1" dirty="0" err="1" smtClean="0">
                <a:solidFill>
                  <a:schemeClr val="tx2"/>
                </a:solidFill>
              </a:rPr>
              <a:t>Blockstein</a:t>
            </a:r>
            <a:endParaRPr lang="en-US" b="1" dirty="0" smtClean="0">
              <a:solidFill>
                <a:schemeClr val="tx2"/>
              </a:solidFill>
            </a:endParaRPr>
          </a:p>
          <a:p>
            <a:pPr>
              <a:spcBef>
                <a:spcPts val="0"/>
              </a:spcBef>
            </a:pPr>
            <a:r>
              <a:rPr lang="en-US" sz="2000" b="1" dirty="0" smtClean="0">
                <a:solidFill>
                  <a:schemeClr val="tx2"/>
                </a:solidFill>
              </a:rPr>
              <a:t>Director of Education &amp; Senior Scientist, NCSE</a:t>
            </a:r>
          </a:p>
          <a:p>
            <a:pPr>
              <a:spcBef>
                <a:spcPts val="0"/>
              </a:spcBef>
            </a:pPr>
            <a:r>
              <a:rPr lang="en-US" sz="2000" b="1" dirty="0" smtClean="0">
                <a:solidFill>
                  <a:schemeClr val="tx2"/>
                </a:solidFill>
              </a:rPr>
              <a:t>Executive Secretary, CEDD</a:t>
            </a:r>
          </a:p>
        </p:txBody>
      </p:sp>
      <p:sp>
        <p:nvSpPr>
          <p:cNvPr id="4" name="Slide Number Placeholder 3"/>
          <p:cNvSpPr>
            <a:spLocks noGrp="1"/>
          </p:cNvSpPr>
          <p:nvPr>
            <p:ph type="sldNum" sz="quarter" idx="12"/>
          </p:nvPr>
        </p:nvSpPr>
        <p:spPr/>
        <p:txBody>
          <a:bodyPr/>
          <a:lstStyle/>
          <a:p>
            <a:fld id="{98D51763-F0EB-4872-AAC2-BE7ADEDD9C05}" type="slidenum">
              <a:rPr lang="en-US" smtClean="0"/>
              <a:pPr/>
              <a:t>3</a:t>
            </a:fld>
            <a:endParaRPr lang="en-US"/>
          </a:p>
        </p:txBody>
      </p:sp>
      <p:pic>
        <p:nvPicPr>
          <p:cNvPr id="6" name="Picture 5"/>
          <p:cNvPicPr>
            <a:picLocks noChangeAspect="1" noChangeArrowheads="1"/>
          </p:cNvPicPr>
          <p:nvPr/>
        </p:nvPicPr>
        <p:blipFill>
          <a:blip r:embed="rId2" cstate="screen"/>
          <a:srcRect/>
          <a:stretch>
            <a:fillRect/>
          </a:stretch>
        </p:blipFill>
        <p:spPr bwMode="auto">
          <a:xfrm>
            <a:off x="6909741" y="4557550"/>
            <a:ext cx="1319859" cy="1843252"/>
          </a:xfrm>
          <a:prstGeom prst="rect">
            <a:avLst/>
          </a:prstGeom>
          <a:noFill/>
          <a:ln w="9525">
            <a:noFill/>
            <a:miter lim="800000"/>
            <a:headEnd/>
            <a:tailEnd/>
          </a:ln>
        </p:spPr>
      </p:pic>
      <p:pic>
        <p:nvPicPr>
          <p:cNvPr id="9" name="Picture 3" descr="education_ncse"/>
          <p:cNvPicPr>
            <a:picLocks noChangeAspect="1" noChangeArrowheads="1"/>
          </p:cNvPicPr>
          <p:nvPr/>
        </p:nvPicPr>
        <p:blipFill>
          <a:blip r:embed="rId3" cstate="screen"/>
          <a:srcRect/>
          <a:stretch>
            <a:fillRect/>
          </a:stretch>
        </p:blipFill>
        <p:spPr bwMode="auto">
          <a:xfrm>
            <a:off x="152400" y="228600"/>
            <a:ext cx="8763000" cy="1333500"/>
          </a:xfrm>
          <a:prstGeom prst="rect">
            <a:avLst/>
          </a:prstGeom>
          <a:noFill/>
        </p:spPr>
      </p:pic>
      <p:sp>
        <p:nvSpPr>
          <p:cNvPr id="11" name="TextBox 10"/>
          <p:cNvSpPr txBox="1"/>
          <p:nvPr/>
        </p:nvSpPr>
        <p:spPr>
          <a:xfrm>
            <a:off x="3203003" y="1600200"/>
            <a:ext cx="3089307" cy="584775"/>
          </a:xfrm>
          <a:prstGeom prst="rect">
            <a:avLst/>
          </a:prstGeom>
          <a:noFill/>
        </p:spPr>
        <p:txBody>
          <a:bodyPr wrap="none" rtlCol="0">
            <a:spAutoFit/>
          </a:bodyPr>
          <a:lstStyle/>
          <a:p>
            <a:r>
              <a:rPr lang="en-US" sz="3200" dirty="0" smtClean="0">
                <a:solidFill>
                  <a:schemeClr val="bg2"/>
                </a:solidFill>
              </a:rPr>
              <a:t>Introduction to:</a:t>
            </a:r>
            <a:endParaRPr lang="en-US" sz="3200" dirty="0">
              <a:solidFill>
                <a:schemeClr val="bg2"/>
              </a:solidFill>
            </a:endParaRPr>
          </a:p>
        </p:txBody>
      </p:sp>
      <p:sp>
        <p:nvSpPr>
          <p:cNvPr id="12" name="Rectangle 11"/>
          <p:cNvSpPr/>
          <p:nvPr/>
        </p:nvSpPr>
        <p:spPr>
          <a:xfrm>
            <a:off x="2367855" y="6019800"/>
            <a:ext cx="2655215" cy="448584"/>
          </a:xfrm>
          <a:prstGeom prst="rect">
            <a:avLst/>
          </a:prstGeom>
        </p:spPr>
        <p:txBody>
          <a:bodyPr wrap="none">
            <a:spAutoFit/>
          </a:bodyPr>
          <a:lstStyle/>
          <a:p>
            <a:pPr algn="ctr">
              <a:lnSpc>
                <a:spcPct val="125000"/>
              </a:lnSpc>
            </a:pPr>
            <a:r>
              <a:rPr lang="en-US" sz="2000" b="1" dirty="0" smtClean="0"/>
              <a:t>David@NCSEonline.org</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98D51763-F0EB-4872-AAC2-BE7ADEDD9C05}" type="slidenum">
              <a:rPr lang="en-US" smtClean="0"/>
              <a:pPr/>
              <a:t>30</a:t>
            </a:fld>
            <a:endParaRPr lang="en-US"/>
          </a:p>
        </p:txBody>
      </p:sp>
      <p:pic>
        <p:nvPicPr>
          <p:cNvPr id="19" name="Picture 18" descr="lower basin from space.jpg"/>
          <p:cNvPicPr/>
          <p:nvPr/>
        </p:nvPicPr>
        <p:blipFill>
          <a:blip r:embed="rId2" cstate="screen"/>
          <a:srcRect/>
          <a:stretch>
            <a:fillRect/>
          </a:stretch>
        </p:blipFill>
        <p:spPr bwMode="auto">
          <a:xfrm>
            <a:off x="1371600" y="0"/>
            <a:ext cx="6019800" cy="655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olorado_river_basin.gif"/>
          <p:cNvPicPr/>
          <p:nvPr/>
        </p:nvPicPr>
        <p:blipFill>
          <a:blip r:embed="rId3" cstate="screen"/>
          <a:srcRect/>
          <a:stretch>
            <a:fillRect/>
          </a:stretch>
        </p:blipFill>
        <p:spPr bwMode="auto">
          <a:xfrm>
            <a:off x="304800" y="457200"/>
            <a:ext cx="4343400" cy="4572000"/>
          </a:xfrm>
          <a:prstGeom prst="rect">
            <a:avLst/>
          </a:prstGeom>
        </p:spPr>
      </p:pic>
      <p:graphicFrame>
        <p:nvGraphicFramePr>
          <p:cNvPr id="4" name="Table 3"/>
          <p:cNvGraphicFramePr>
            <a:graphicFrameLocks noGrp="1"/>
          </p:cNvGraphicFramePr>
          <p:nvPr/>
        </p:nvGraphicFramePr>
        <p:xfrm>
          <a:off x="4648200" y="2209800"/>
          <a:ext cx="3861435" cy="3811271"/>
        </p:xfrm>
        <a:graphic>
          <a:graphicData uri="http://schemas.openxmlformats.org/drawingml/2006/table">
            <a:tbl>
              <a:tblPr/>
              <a:tblGrid>
                <a:gridCol w="2029367"/>
                <a:gridCol w="1832068"/>
              </a:tblGrid>
              <a:tr h="625889">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Allocation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Million Acre Feet Per Year (MAFY)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25">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Upper Basin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425">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Colorado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6425">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Utah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Wyoming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New Mexico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Lower Basin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149">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Arizona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California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Nevada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17259">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Additional Allocations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457200" marR="0" algn="r">
                        <a:lnSpc>
                          <a:spcPct val="115000"/>
                        </a:lnSpc>
                        <a:spcBef>
                          <a:spcPts val="0"/>
                        </a:spcBef>
                        <a:spcAft>
                          <a:spcPts val="0"/>
                        </a:spcAft>
                      </a:pPr>
                      <a:endParaRPr lang="en-US" sz="1100" b="1" dirty="0">
                        <a:solidFill>
                          <a:srgbClr val="C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46425">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Mexico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275149">
                <a:tc>
                  <a:txBody>
                    <a:bodyPr/>
                    <a:lstStyle/>
                    <a:p>
                      <a:pPr marL="457200" marR="0" algn="r">
                        <a:lnSpc>
                          <a:spcPct val="115000"/>
                        </a:lnSpc>
                        <a:spcBef>
                          <a:spcPts val="0"/>
                        </a:spcBef>
                        <a:spcAft>
                          <a:spcPts val="0"/>
                        </a:spcAft>
                      </a:pPr>
                      <a:r>
                        <a:rPr lang="en-US" sz="1100" b="1">
                          <a:solidFill>
                            <a:srgbClr val="C00000"/>
                          </a:solidFill>
                          <a:latin typeface="Calibri"/>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r">
                        <a:lnSpc>
                          <a:spcPct val="115000"/>
                        </a:lnSpc>
                        <a:spcBef>
                          <a:spcPts val="0"/>
                        </a:spcBef>
                        <a:spcAft>
                          <a:spcPts val="0"/>
                        </a:spcAft>
                      </a:pPr>
                      <a:r>
                        <a:rPr lang="en-US" sz="1100" b="1" dirty="0">
                          <a:solidFill>
                            <a:srgbClr val="C00000"/>
                          </a:solidFill>
                          <a:latin typeface="Calibri"/>
                          <a:ea typeface="Times New Roman"/>
                          <a:cs typeface="Times New Roman"/>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98D51763-F0EB-4872-AAC2-BE7ADEDD9C0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srcRect/>
          <a:stretch>
            <a:fillRect/>
          </a:stretch>
        </p:blipFill>
        <p:spPr bwMode="auto">
          <a:xfrm>
            <a:off x="533400" y="533400"/>
            <a:ext cx="8098668" cy="57758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8D51763-F0EB-4872-AAC2-BE7ADEDD9C0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bathtub_analogy"/>
          <p:cNvPicPr/>
          <p:nvPr/>
        </p:nvPicPr>
        <p:blipFill>
          <a:blip r:embed="rId2" cstate="screen"/>
          <a:srcRect/>
          <a:stretch>
            <a:fillRect/>
          </a:stretch>
        </p:blipFill>
        <p:spPr bwMode="auto">
          <a:xfrm>
            <a:off x="457200" y="2209800"/>
            <a:ext cx="4572000" cy="4114800"/>
          </a:xfrm>
          <a:prstGeom prst="rect">
            <a:avLst/>
          </a:prstGeom>
          <a:noFill/>
          <a:ln w="9525" algn="in">
            <a:noFill/>
            <a:miter lim="800000"/>
            <a:headEnd/>
            <a:tailEnd/>
          </a:ln>
          <a:effectLst/>
        </p:spPr>
      </p:pic>
      <p:grpSp>
        <p:nvGrpSpPr>
          <p:cNvPr id="3" name="Group 2"/>
          <p:cNvGrpSpPr>
            <a:grpSpLocks/>
          </p:cNvGrpSpPr>
          <p:nvPr/>
        </p:nvGrpSpPr>
        <p:grpSpPr bwMode="auto">
          <a:xfrm>
            <a:off x="533400" y="2133600"/>
            <a:ext cx="4527554" cy="4578350"/>
            <a:chOff x="961" y="7526"/>
            <a:chExt cx="7129" cy="7251"/>
          </a:xfrm>
        </p:grpSpPr>
        <p:sp>
          <p:nvSpPr>
            <p:cNvPr id="3075" name="Text Box 3"/>
            <p:cNvSpPr txBox="1">
              <a:spLocks noChangeArrowheads="1"/>
            </p:cNvSpPr>
            <p:nvPr/>
          </p:nvSpPr>
          <p:spPr bwMode="auto">
            <a:xfrm>
              <a:off x="961" y="8408"/>
              <a:ext cx="2110" cy="992"/>
            </a:xfrm>
            <a:prstGeom prst="rect">
              <a:avLst/>
            </a:prstGeom>
            <a:solidFill>
              <a:srgbClr val="96A9A9"/>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cs typeface="Arial" pitchFamily="34" charset="0"/>
                </a:rPr>
                <a:t>Water from Colorado Snowpack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3318" y="7526"/>
              <a:ext cx="4772" cy="2281"/>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2883" y="10014"/>
              <a:ext cx="5076" cy="98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cs typeface="Arial" pitchFamily="34" charset="0"/>
                </a:rPr>
                <a:t>Water from the Upper Basin is released into the Lower Basin and stored at Lake Mead.</a:t>
              </a:r>
              <a:endParaRPr kumimoji="0" lang="en-US" sz="11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8" name="Text Box 6"/>
            <p:cNvSpPr txBox="1">
              <a:spLocks noChangeArrowheads="1"/>
            </p:cNvSpPr>
            <p:nvPr/>
          </p:nvSpPr>
          <p:spPr bwMode="auto">
            <a:xfrm>
              <a:off x="2520" y="13529"/>
              <a:ext cx="5570" cy="1248"/>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bg1"/>
                  </a:solidFill>
                  <a:effectLst/>
                  <a:latin typeface="Calibri" pitchFamily="34" charset="0"/>
                  <a:cs typeface="Arial" pitchFamily="34" charset="0"/>
                </a:rPr>
                <a:t>Hoover Dam acts as the drain plug in the tub allowing the reservoir to fill up. Water is released to California and Arizona for their water use and production of hydro-electric power.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3079" name="Text Box 7"/>
            <p:cNvSpPr txBox="1">
              <a:spLocks noChangeArrowheads="1"/>
            </p:cNvSpPr>
            <p:nvPr/>
          </p:nvSpPr>
          <p:spPr bwMode="auto">
            <a:xfrm>
              <a:off x="2666" y="11715"/>
              <a:ext cx="4337" cy="1304"/>
            </a:xfrm>
            <a:prstGeom prst="rect">
              <a:avLst/>
            </a:prstGeom>
            <a:solidFill>
              <a:srgbClr val="96A9A9"/>
            </a:soli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Lake Mead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Water levels depend on the rate of water coming in compared with the rate of water being released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Slide Number Placeholder 9"/>
          <p:cNvSpPr>
            <a:spLocks noGrp="1"/>
          </p:cNvSpPr>
          <p:nvPr>
            <p:ph type="sldNum" sz="quarter" idx="12"/>
          </p:nvPr>
        </p:nvSpPr>
        <p:spPr/>
        <p:txBody>
          <a:bodyPr/>
          <a:lstStyle/>
          <a:p>
            <a:fld id="{98D51763-F0EB-4872-AAC2-BE7ADEDD9C0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re lake.jpg"/>
          <p:cNvPicPr/>
          <p:nvPr/>
        </p:nvPicPr>
        <p:blipFill>
          <a:blip r:embed="rId2" cstate="screen"/>
          <a:srcRect/>
          <a:stretch>
            <a:fillRect/>
          </a:stretch>
        </p:blipFill>
        <p:spPr bwMode="auto">
          <a:xfrm>
            <a:off x="1219200" y="0"/>
            <a:ext cx="6096000" cy="6629400"/>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eade_aster_landsat.jpg"/>
          <p:cNvPicPr/>
          <p:nvPr/>
        </p:nvPicPr>
        <p:blipFill>
          <a:blip r:embed="rId2" cstate="screen"/>
          <a:srcRect/>
          <a:stretch>
            <a:fillRect/>
          </a:stretch>
        </p:blipFill>
        <p:spPr bwMode="auto">
          <a:xfrm>
            <a:off x="1676400" y="0"/>
            <a:ext cx="5791200" cy="6858000"/>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owell_ast_2000142.jpg"/>
          <p:cNvPicPr/>
          <p:nvPr/>
        </p:nvPicPr>
        <p:blipFill>
          <a:blip r:embed="rId2" cstate="screen"/>
          <a:srcRect/>
          <a:stretch>
            <a:fillRect/>
          </a:stretch>
        </p:blipFill>
        <p:spPr bwMode="auto">
          <a:xfrm>
            <a:off x="1804035" y="0"/>
            <a:ext cx="5535930" cy="6858000"/>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Slide Number Placeholder 5"/>
          <p:cNvSpPr>
            <a:spLocks noGrp="1"/>
          </p:cNvSpPr>
          <p:nvPr>
            <p:ph type="sldNum" sz="quarter" idx="12"/>
          </p:nvPr>
        </p:nvSpPr>
        <p:spPr/>
        <p:txBody>
          <a:bodyPr/>
          <a:lstStyle/>
          <a:p>
            <a:fld id="{98D51763-F0EB-4872-AAC2-BE7ADEDD9C05}" type="slidenum">
              <a:rPr lang="en-US" smtClean="0"/>
              <a:pPr/>
              <a:t>37</a:t>
            </a:fld>
            <a:endParaRPr lang="en-US"/>
          </a:p>
        </p:txBody>
      </p:sp>
      <p:pic>
        <p:nvPicPr>
          <p:cNvPr id="3" name="Picture 2" descr="nasa image of salton sea.jpg"/>
          <p:cNvPicPr/>
          <p:nvPr/>
        </p:nvPicPr>
        <p:blipFill>
          <a:blip r:embed="rId2" cstate="screen"/>
          <a:stretch>
            <a:fillRect/>
          </a:stretch>
        </p:blipFill>
        <p:spPr>
          <a:xfrm>
            <a:off x="4953000" y="304800"/>
            <a:ext cx="3800475" cy="6324600"/>
          </a:xfrm>
          <a:prstGeom prst="rect">
            <a:avLst/>
          </a:prstGeom>
        </p:spPr>
      </p:pic>
      <p:pic>
        <p:nvPicPr>
          <p:cNvPr id="4" name="Picture 3" descr="All-American-Canal-Map.jpg"/>
          <p:cNvPicPr/>
          <p:nvPr/>
        </p:nvPicPr>
        <p:blipFill>
          <a:blip r:embed="rId3" cstate="screen"/>
          <a:stretch>
            <a:fillRect/>
          </a:stretch>
        </p:blipFill>
        <p:spPr>
          <a:xfrm>
            <a:off x="381000" y="381000"/>
            <a:ext cx="5486400" cy="3200400"/>
          </a:xfrm>
          <a:prstGeom prst="rect">
            <a:avLst/>
          </a:prstGeom>
        </p:spPr>
      </p:pic>
      <p:pic>
        <p:nvPicPr>
          <p:cNvPr id="5" name="Picture 4" descr="all american canal.jpg"/>
          <p:cNvPicPr/>
          <p:nvPr/>
        </p:nvPicPr>
        <p:blipFill>
          <a:blip r:embed="rId4" cstate="screen"/>
          <a:stretch>
            <a:fillRect/>
          </a:stretch>
        </p:blipFill>
        <p:spPr>
          <a:xfrm>
            <a:off x="152400" y="3657600"/>
            <a:ext cx="4876800" cy="2133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ormAutofit/>
          </a:bodyPr>
          <a:lstStyle/>
          <a:p>
            <a:pPr algn="ctr"/>
            <a:r>
              <a:rPr lang="en-US" b="1" dirty="0" smtClean="0"/>
              <a:t>Las Vegas Valley </a:t>
            </a:r>
            <a:endParaRPr lang="en-US" dirty="0"/>
          </a:p>
        </p:txBody>
      </p:sp>
      <p:sp>
        <p:nvSpPr>
          <p:cNvPr id="9" name="Slide Number Placeholder 8"/>
          <p:cNvSpPr>
            <a:spLocks noGrp="1"/>
          </p:cNvSpPr>
          <p:nvPr>
            <p:ph type="sldNum" sz="quarter" idx="12"/>
          </p:nvPr>
        </p:nvSpPr>
        <p:spPr/>
        <p:txBody>
          <a:bodyPr/>
          <a:lstStyle/>
          <a:p>
            <a:fld id="{98D51763-F0EB-4872-AAC2-BE7ADEDD9C05}" type="slidenum">
              <a:rPr lang="en-US" smtClean="0"/>
              <a:pPr/>
              <a:t>38</a:t>
            </a:fld>
            <a:endParaRPr lang="en-US"/>
          </a:p>
        </p:txBody>
      </p:sp>
      <p:pic>
        <p:nvPicPr>
          <p:cNvPr id="5" name="Picture 4" descr="vegas_tm5_1984_lrg.jpg"/>
          <p:cNvPicPr/>
          <p:nvPr/>
        </p:nvPicPr>
        <p:blipFill>
          <a:blip r:embed="rId2" cstate="screen"/>
          <a:stretch>
            <a:fillRect/>
          </a:stretch>
        </p:blipFill>
        <p:spPr>
          <a:xfrm>
            <a:off x="228600" y="1905000"/>
            <a:ext cx="4114800" cy="3886200"/>
          </a:xfrm>
          <a:prstGeom prst="rect">
            <a:avLst/>
          </a:prstGeom>
        </p:spPr>
      </p:pic>
      <p:pic>
        <p:nvPicPr>
          <p:cNvPr id="6" name="Picture 5" descr="vegas_tm5_2009_lrg.jpg"/>
          <p:cNvPicPr/>
          <p:nvPr/>
        </p:nvPicPr>
        <p:blipFill>
          <a:blip r:embed="rId3" cstate="screen"/>
          <a:stretch>
            <a:fillRect/>
          </a:stretch>
        </p:blipFill>
        <p:spPr>
          <a:xfrm>
            <a:off x="4876800" y="1905000"/>
            <a:ext cx="4029075" cy="3886200"/>
          </a:xfrm>
          <a:prstGeom prst="rect">
            <a:avLst/>
          </a:prstGeom>
        </p:spPr>
      </p:pic>
      <p:sp>
        <p:nvSpPr>
          <p:cNvPr id="7" name="TextBox 6"/>
          <p:cNvSpPr txBox="1"/>
          <p:nvPr/>
        </p:nvSpPr>
        <p:spPr>
          <a:xfrm>
            <a:off x="1600200" y="5943600"/>
            <a:ext cx="1600200" cy="646331"/>
          </a:xfrm>
          <a:prstGeom prst="rect">
            <a:avLst/>
          </a:prstGeom>
          <a:noFill/>
        </p:spPr>
        <p:txBody>
          <a:bodyPr wrap="square" rtlCol="0">
            <a:spAutoFit/>
          </a:bodyPr>
          <a:lstStyle/>
          <a:p>
            <a:r>
              <a:rPr lang="en-US" sz="3600" b="1" dirty="0" smtClean="0"/>
              <a:t>1984</a:t>
            </a:r>
            <a:endParaRPr lang="en-US" sz="3600" b="1" dirty="0"/>
          </a:p>
        </p:txBody>
      </p:sp>
      <p:sp>
        <p:nvSpPr>
          <p:cNvPr id="8" name="TextBox 7"/>
          <p:cNvSpPr txBox="1"/>
          <p:nvPr/>
        </p:nvSpPr>
        <p:spPr>
          <a:xfrm>
            <a:off x="6172200" y="5943600"/>
            <a:ext cx="1447800" cy="646331"/>
          </a:xfrm>
          <a:prstGeom prst="rect">
            <a:avLst/>
          </a:prstGeom>
          <a:noFill/>
        </p:spPr>
        <p:txBody>
          <a:bodyPr wrap="square" rtlCol="0">
            <a:spAutoFit/>
          </a:bodyPr>
          <a:lstStyle/>
          <a:p>
            <a:r>
              <a:rPr lang="en-US" sz="3600" b="1" dirty="0" smtClean="0"/>
              <a:t>2009</a:t>
            </a:r>
            <a:endParaRPr lang="en-US" sz="3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age_ISS006-E-28359.jpg"/>
          <p:cNvPicPr/>
          <p:nvPr/>
        </p:nvPicPr>
        <p:blipFill>
          <a:blip r:embed="rId2" cstate="screen"/>
          <a:stretch>
            <a:fillRect/>
          </a:stretch>
        </p:blipFill>
        <p:spPr>
          <a:xfrm>
            <a:off x="1600200" y="1469707"/>
            <a:ext cx="5943600" cy="3918585"/>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NCSE logo - color"/>
          <p:cNvPicPr>
            <a:picLocks noChangeAspect="1" noChangeArrowheads="1"/>
          </p:cNvPicPr>
          <p:nvPr/>
        </p:nvPicPr>
        <p:blipFill>
          <a:blip r:embed="rId3" cstate="screen"/>
          <a:srcRect/>
          <a:stretch>
            <a:fillRect/>
          </a:stretch>
        </p:blipFill>
        <p:spPr bwMode="auto">
          <a:xfrm>
            <a:off x="457200" y="533400"/>
            <a:ext cx="7772400" cy="850900"/>
          </a:xfrm>
          <a:prstGeom prst="rect">
            <a:avLst/>
          </a:prstGeom>
          <a:noFill/>
          <a:ln w="9525">
            <a:noFill/>
            <a:miter lim="800000"/>
            <a:headEnd/>
            <a:tailEnd/>
          </a:ln>
        </p:spPr>
      </p:pic>
      <p:sp>
        <p:nvSpPr>
          <p:cNvPr id="102404" name="Rectangle 4"/>
          <p:cNvSpPr>
            <a:spLocks noChangeArrowheads="1"/>
          </p:cNvSpPr>
          <p:nvPr/>
        </p:nvSpPr>
        <p:spPr bwMode="auto">
          <a:xfrm>
            <a:off x="762000" y="1752600"/>
            <a:ext cx="7600950" cy="1585049"/>
          </a:xfrm>
          <a:prstGeom prst="rect">
            <a:avLst/>
          </a:prstGeom>
          <a:noFill/>
          <a:ln w="9525">
            <a:noFill/>
            <a:miter lim="800000"/>
            <a:headEnd/>
            <a:tailEnd/>
          </a:ln>
        </p:spPr>
        <p:txBody>
          <a:bodyPr wrap="square">
            <a:spAutoFit/>
          </a:bodyPr>
          <a:lstStyle/>
          <a:p>
            <a:pPr algn="ctr">
              <a:spcAft>
                <a:spcPts val="600"/>
              </a:spcAft>
            </a:pPr>
            <a:r>
              <a:rPr lang="en-US" sz="3600" b="1" dirty="0" smtClean="0"/>
              <a:t>NCSE Mission</a:t>
            </a:r>
            <a:r>
              <a:rPr lang="en-US" sz="3600" dirty="0"/>
              <a:t>: </a:t>
            </a:r>
          </a:p>
          <a:p>
            <a:pPr algn="ctr">
              <a:spcAft>
                <a:spcPts val="600"/>
              </a:spcAft>
            </a:pPr>
            <a:r>
              <a:rPr lang="en-US" sz="2800" dirty="0"/>
              <a:t>to improve the scientific basis of environmental </a:t>
            </a:r>
            <a:r>
              <a:rPr lang="en-US" sz="2800" dirty="0" err="1"/>
              <a:t>decisionmaking</a:t>
            </a:r>
            <a:r>
              <a:rPr lang="en-US" sz="2800" dirty="0" smtClean="0"/>
              <a:t>.</a:t>
            </a:r>
          </a:p>
        </p:txBody>
      </p:sp>
      <p:sp>
        <p:nvSpPr>
          <p:cNvPr id="3076" name="Rectangle 5"/>
          <p:cNvSpPr>
            <a:spLocks noChangeArrowheads="1"/>
          </p:cNvSpPr>
          <p:nvPr/>
        </p:nvSpPr>
        <p:spPr bwMode="auto">
          <a:xfrm>
            <a:off x="0" y="5867400"/>
            <a:ext cx="5410200" cy="990600"/>
          </a:xfrm>
          <a:prstGeom prst="rect">
            <a:avLst/>
          </a:prstGeom>
          <a:solidFill>
            <a:schemeClr val="bg1"/>
          </a:solidFill>
          <a:ln w="9525">
            <a:noFill/>
            <a:miter lim="800000"/>
            <a:headEnd/>
            <a:tailEnd/>
          </a:ln>
        </p:spPr>
        <p:txBody>
          <a:bodyPr wrap="none" anchor="ctr"/>
          <a:lstStyle/>
          <a:p>
            <a:endParaRPr lang="en-US"/>
          </a:p>
        </p:txBody>
      </p:sp>
      <p:sp>
        <p:nvSpPr>
          <p:cNvPr id="5" name="Rectangle 4"/>
          <p:cNvSpPr/>
          <p:nvPr/>
        </p:nvSpPr>
        <p:spPr>
          <a:xfrm>
            <a:off x="1676400" y="3657600"/>
            <a:ext cx="5715000" cy="1938992"/>
          </a:xfrm>
          <a:prstGeom prst="rect">
            <a:avLst/>
          </a:prstGeom>
        </p:spPr>
        <p:txBody>
          <a:bodyPr wrap="square">
            <a:spAutoFit/>
          </a:bodyPr>
          <a:lstStyle/>
          <a:p>
            <a:pPr algn="ctr">
              <a:spcAft>
                <a:spcPts val="600"/>
              </a:spcAft>
            </a:pPr>
            <a:r>
              <a:rPr lang="en-US" sz="3600" b="1" dirty="0" smtClean="0"/>
              <a:t>NCSE Focus</a:t>
            </a:r>
            <a:r>
              <a:rPr lang="en-US" sz="3600" dirty="0" smtClean="0"/>
              <a:t>: </a:t>
            </a:r>
            <a:r>
              <a:rPr lang="en-US" dirty="0" smtClean="0"/>
              <a:t/>
            </a:r>
            <a:br>
              <a:rPr lang="en-US" dirty="0" smtClean="0"/>
            </a:br>
            <a:r>
              <a:rPr lang="en-US" sz="2800" dirty="0" smtClean="0"/>
              <a:t>programs that bring together diverse institutions, communities and individuals to collaborate</a:t>
            </a:r>
            <a:endParaRPr lang="en-US" dirty="0"/>
          </a:p>
        </p:txBody>
      </p:sp>
      <p:sp>
        <p:nvSpPr>
          <p:cNvPr id="6" name="TextBox 5"/>
          <p:cNvSpPr txBox="1"/>
          <p:nvPr/>
        </p:nvSpPr>
        <p:spPr>
          <a:xfrm>
            <a:off x="2819400" y="6172200"/>
            <a:ext cx="3048000" cy="400110"/>
          </a:xfrm>
          <a:prstGeom prst="rect">
            <a:avLst/>
          </a:prstGeom>
          <a:noFill/>
        </p:spPr>
        <p:txBody>
          <a:bodyPr wrap="square" rtlCol="0">
            <a:spAutoFit/>
          </a:bodyPr>
          <a:lstStyle/>
          <a:p>
            <a:pPr algn="ctr"/>
            <a:r>
              <a:rPr lang="en-US" sz="2000" b="1" dirty="0" smtClean="0">
                <a:solidFill>
                  <a:srgbClr val="00641A"/>
                </a:solidFill>
                <a:hlinkClick r:id="rId4"/>
              </a:rPr>
              <a:t>www.NCSEonline.org</a:t>
            </a:r>
            <a:endParaRPr lang="en-US" sz="2000" b="1" dirty="0"/>
          </a:p>
        </p:txBody>
      </p:sp>
      <p:sp>
        <p:nvSpPr>
          <p:cNvPr id="10" name="Slide Number Placeholder 9"/>
          <p:cNvSpPr>
            <a:spLocks noGrp="1"/>
          </p:cNvSpPr>
          <p:nvPr>
            <p:ph type="sldNum" sz="quarter" idx="12"/>
          </p:nvPr>
        </p:nvSpPr>
        <p:spPr/>
        <p:txBody>
          <a:bodyPr/>
          <a:lstStyle/>
          <a:p>
            <a:fld id="{98D51763-F0EB-4872-AAC2-BE7ADEDD9C05}" type="slidenum">
              <a:rPr lang="en-US" smtClean="0"/>
              <a:pPr/>
              <a:t>4</a:t>
            </a:fld>
            <a:endParaRPr lang="en-US"/>
          </a:p>
        </p:txBody>
      </p:sp>
    </p:spTree>
  </p:cSld>
  <p:clrMapOvr>
    <a:masterClrMapping/>
  </p:clrMapOvr>
  <p:transition advClick="0"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ster_mexicali.jpg"/>
          <p:cNvPicPr/>
          <p:nvPr/>
        </p:nvPicPr>
        <p:blipFill>
          <a:blip r:embed="rId2" cstate="screen"/>
          <a:stretch>
            <a:fillRect/>
          </a:stretch>
        </p:blipFill>
        <p:spPr>
          <a:xfrm>
            <a:off x="1447800" y="0"/>
            <a:ext cx="5486400" cy="6858000"/>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ster_colorado_delta.jpg"/>
          <p:cNvPicPr/>
          <p:nvPr/>
        </p:nvPicPr>
        <p:blipFill>
          <a:blip r:embed="rId2" cstate="screen"/>
          <a:stretch>
            <a:fillRect/>
          </a:stretch>
        </p:blipFill>
        <p:spPr>
          <a:xfrm>
            <a:off x="1676400" y="228600"/>
            <a:ext cx="5943600" cy="6476999"/>
          </a:xfrm>
          <a:prstGeom prst="rect">
            <a:avLst/>
          </a:prstGeom>
        </p:spPr>
      </p:pic>
      <p:sp>
        <p:nvSpPr>
          <p:cNvPr id="4" name="Slide Number Placeholder 3"/>
          <p:cNvSpPr>
            <a:spLocks noGrp="1"/>
          </p:cNvSpPr>
          <p:nvPr>
            <p:ph type="sldNum" sz="quarter" idx="12"/>
          </p:nvPr>
        </p:nvSpPr>
        <p:spPr/>
        <p:txBody>
          <a:bodyPr/>
          <a:lstStyle/>
          <a:p>
            <a:fld id="{98D51763-F0EB-4872-AAC2-BE7ADEDD9C0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8D51763-F0EB-4872-AAC2-BE7ADEDD9C05}" type="slidenum">
              <a:rPr lang="en-US" smtClean="0"/>
              <a:pPr/>
              <a:t>42</a:t>
            </a:fld>
            <a:endParaRPr lang="en-US"/>
          </a:p>
        </p:txBody>
      </p:sp>
      <p:sp>
        <p:nvSpPr>
          <p:cNvPr id="3074" name="Rectangle 2"/>
          <p:cNvSpPr>
            <a:spLocks noGrp="1" noChangeArrowheads="1"/>
          </p:cNvSpPr>
          <p:nvPr>
            <p:ph type="ctrTitle" idx="4294967295"/>
          </p:nvPr>
        </p:nvSpPr>
        <p:spPr>
          <a:xfrm>
            <a:off x="5410200" y="4419600"/>
            <a:ext cx="3733800" cy="2438400"/>
          </a:xfrm>
        </p:spPr>
        <p:txBody>
          <a:bodyPr/>
          <a:lstStyle/>
          <a:p>
            <a:pPr algn="l"/>
            <a:r>
              <a:rPr lang="en-US" sz="3000" dirty="0"/>
              <a:t>Arnold J. Bloom</a:t>
            </a:r>
            <a:br>
              <a:rPr lang="en-US" sz="3000" dirty="0"/>
            </a:br>
            <a:r>
              <a:rPr lang="en-US" sz="2400" dirty="0"/>
              <a:t>Dept. of Plant Sciences</a:t>
            </a:r>
            <a:br>
              <a:rPr lang="en-US" sz="2400" dirty="0"/>
            </a:br>
            <a:r>
              <a:rPr lang="en-US" sz="2400" dirty="0"/>
              <a:t>U. of California at Davis</a:t>
            </a:r>
            <a:br>
              <a:rPr lang="en-US" sz="2400" dirty="0"/>
            </a:br>
            <a:r>
              <a:rPr lang="en-US" sz="2800" dirty="0">
                <a:hlinkClick r:id="rId2"/>
              </a:rPr>
              <a:t>ajbloom@ucdavis.edu</a:t>
            </a:r>
            <a:endParaRPr lang="en-US" sz="2800" dirty="0"/>
          </a:p>
        </p:txBody>
      </p:sp>
      <p:pic>
        <p:nvPicPr>
          <p:cNvPr id="3080" name="Picture 8" descr="200px-NASA_logo"/>
          <p:cNvPicPr>
            <a:picLocks noChangeAspect="1" noChangeArrowheads="1"/>
          </p:cNvPicPr>
          <p:nvPr/>
        </p:nvPicPr>
        <p:blipFill>
          <a:blip r:embed="rId3" cstate="screen"/>
          <a:srcRect/>
          <a:stretch>
            <a:fillRect/>
          </a:stretch>
        </p:blipFill>
        <p:spPr bwMode="auto">
          <a:xfrm>
            <a:off x="7696200" y="160338"/>
            <a:ext cx="1335088" cy="1135062"/>
          </a:xfrm>
          <a:prstGeom prst="rect">
            <a:avLst/>
          </a:prstGeom>
          <a:noFill/>
        </p:spPr>
      </p:pic>
      <p:pic>
        <p:nvPicPr>
          <p:cNvPr id="3082" name="Picture 10" descr="Drinking_Bacchus_WGAREG001"/>
          <p:cNvPicPr>
            <a:picLocks noChangeAspect="1" noChangeArrowheads="1"/>
          </p:cNvPicPr>
          <p:nvPr/>
        </p:nvPicPr>
        <p:blipFill>
          <a:blip r:embed="rId4" cstate="screen"/>
          <a:srcRect/>
          <a:stretch>
            <a:fillRect/>
          </a:stretch>
        </p:blipFill>
        <p:spPr bwMode="auto">
          <a:xfrm>
            <a:off x="228600" y="533400"/>
            <a:ext cx="4516955" cy="5867400"/>
          </a:xfrm>
          <a:prstGeom prst="rect">
            <a:avLst/>
          </a:prstGeom>
          <a:noFill/>
        </p:spPr>
      </p:pic>
      <p:sp>
        <p:nvSpPr>
          <p:cNvPr id="3081" name="Rectangle 9"/>
          <p:cNvSpPr>
            <a:spLocks noChangeArrowheads="1"/>
          </p:cNvSpPr>
          <p:nvPr/>
        </p:nvSpPr>
        <p:spPr bwMode="auto">
          <a:xfrm>
            <a:off x="5334000" y="1203444"/>
            <a:ext cx="3810000" cy="3323987"/>
          </a:xfrm>
          <a:prstGeom prst="rect">
            <a:avLst/>
          </a:prstGeom>
          <a:noFill/>
          <a:ln w="9525">
            <a:noFill/>
            <a:miter lim="800000"/>
            <a:headEnd/>
            <a:tailEnd/>
          </a:ln>
          <a:effectLst/>
        </p:spPr>
        <p:txBody>
          <a:bodyPr wrap="square" anchor="ctr">
            <a:spAutoFit/>
          </a:bodyPr>
          <a:lstStyle/>
          <a:p>
            <a:r>
              <a:rPr lang="en-US" sz="3000" b="1" dirty="0">
                <a:effectLst>
                  <a:outerShdw blurRad="38100" dist="38100" dir="2700000" algn="tl">
                    <a:srgbClr val="C0C0C0"/>
                  </a:outerShdw>
                </a:effectLst>
              </a:rPr>
              <a:t>Using Satellite &amp; Ground Data to Examine Climate Change &amp; Premium Wine Production in California </a:t>
            </a:r>
          </a:p>
        </p:txBody>
      </p:sp>
      <p:sp>
        <p:nvSpPr>
          <p:cNvPr id="3109" name="Text Box 37"/>
          <p:cNvSpPr txBox="1">
            <a:spLocks noChangeArrowheads="1"/>
          </p:cNvSpPr>
          <p:nvPr/>
        </p:nvSpPr>
        <p:spPr bwMode="auto">
          <a:xfrm>
            <a:off x="152400" y="6415088"/>
            <a:ext cx="4870450" cy="366712"/>
          </a:xfrm>
          <a:prstGeom prst="rect">
            <a:avLst/>
          </a:prstGeom>
          <a:noFill/>
          <a:ln w="9525">
            <a:noFill/>
            <a:miter lim="800000"/>
            <a:headEnd/>
            <a:tailEnd/>
          </a:ln>
          <a:effectLst/>
        </p:spPr>
        <p:txBody>
          <a:bodyPr wrap="none">
            <a:spAutoFit/>
          </a:bodyPr>
          <a:lstStyle/>
          <a:p>
            <a:r>
              <a:rPr lang="en-US"/>
              <a:t>Drinking Bacchus               Reni, Guido c.1623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2057400" y="746125"/>
            <a:ext cx="4495800" cy="1006475"/>
          </a:xfrm>
          <a:prstGeom prst="rect">
            <a:avLst/>
          </a:prstGeom>
          <a:noFill/>
          <a:ln w="9525">
            <a:noFill/>
            <a:miter lim="800000"/>
            <a:headEnd/>
            <a:tailEnd/>
          </a:ln>
          <a:effectLst/>
        </p:spPr>
        <p:txBody>
          <a:bodyPr anchor="ctr">
            <a:spAutoFit/>
          </a:bodyPr>
          <a:lstStyle/>
          <a:p>
            <a:r>
              <a:rPr lang="en-US" sz="2000" b="1"/>
              <a:t>1947 Chateau Cheval Blanc Vinfolio</a:t>
            </a:r>
            <a:br>
              <a:rPr lang="en-US" sz="2000" b="1"/>
            </a:br>
            <a:r>
              <a:rPr lang="en-US" sz="2000" b="1"/>
              <a:t>San Francisco, July 2006</a:t>
            </a:r>
          </a:p>
          <a:p>
            <a:r>
              <a:rPr lang="en-US" sz="2000" b="1"/>
              <a:t>$33,781.25</a:t>
            </a:r>
            <a:endParaRPr lang="en-US" sz="2000"/>
          </a:p>
        </p:txBody>
      </p:sp>
      <p:pic>
        <p:nvPicPr>
          <p:cNvPr id="2054" name="Picture 6" descr="TwoBuck"/>
          <p:cNvPicPr>
            <a:picLocks noChangeAspect="1" noChangeArrowheads="1"/>
          </p:cNvPicPr>
          <p:nvPr/>
        </p:nvPicPr>
        <p:blipFill>
          <a:blip r:embed="rId2" cstate="screen"/>
          <a:srcRect/>
          <a:stretch>
            <a:fillRect/>
          </a:stretch>
        </p:blipFill>
        <p:spPr bwMode="auto">
          <a:xfrm>
            <a:off x="7151688" y="685800"/>
            <a:ext cx="1752589" cy="6062663"/>
          </a:xfrm>
          <a:prstGeom prst="rect">
            <a:avLst/>
          </a:prstGeom>
          <a:noFill/>
        </p:spPr>
      </p:pic>
      <p:sp>
        <p:nvSpPr>
          <p:cNvPr id="2055" name="Rectangle 7"/>
          <p:cNvSpPr>
            <a:spLocks noChangeArrowheads="1"/>
          </p:cNvSpPr>
          <p:nvPr/>
        </p:nvSpPr>
        <p:spPr bwMode="auto">
          <a:xfrm>
            <a:off x="3810000" y="4572000"/>
            <a:ext cx="3352800" cy="1311275"/>
          </a:xfrm>
          <a:prstGeom prst="rect">
            <a:avLst/>
          </a:prstGeom>
          <a:noFill/>
          <a:ln w="9525">
            <a:noFill/>
            <a:miter lim="800000"/>
            <a:headEnd/>
            <a:tailEnd/>
          </a:ln>
          <a:effectLst/>
        </p:spPr>
        <p:txBody>
          <a:bodyPr anchor="ctr">
            <a:spAutoFit/>
          </a:bodyPr>
          <a:lstStyle/>
          <a:p>
            <a:r>
              <a:rPr lang="en-US" sz="2000" b="1"/>
              <a:t>2005 Charles Shaw Merlot</a:t>
            </a:r>
            <a:br>
              <a:rPr lang="en-US" sz="2000" b="1"/>
            </a:br>
            <a:r>
              <a:rPr lang="en-US" sz="2000" b="1"/>
              <a:t>“Two-buck Chuck”</a:t>
            </a:r>
            <a:br>
              <a:rPr lang="en-US" sz="2000" b="1"/>
            </a:br>
            <a:r>
              <a:rPr lang="en-US" sz="2000" b="1"/>
              <a:t>Trader Joe’s</a:t>
            </a:r>
          </a:p>
          <a:p>
            <a:r>
              <a:rPr lang="en-US" sz="2000" b="1"/>
              <a:t>$1.99</a:t>
            </a:r>
            <a:endParaRPr lang="en-US" sz="2000"/>
          </a:p>
        </p:txBody>
      </p:sp>
      <p:pic>
        <p:nvPicPr>
          <p:cNvPr id="2056" name="Picture 8" descr="$35000Wine"/>
          <p:cNvPicPr>
            <a:picLocks noChangeAspect="1" noChangeArrowheads="1"/>
          </p:cNvPicPr>
          <p:nvPr/>
        </p:nvPicPr>
        <p:blipFill>
          <a:blip r:embed="rId3" cstate="screen"/>
          <a:srcRect/>
          <a:stretch>
            <a:fillRect/>
          </a:stretch>
        </p:blipFill>
        <p:spPr bwMode="auto">
          <a:xfrm>
            <a:off x="76201" y="540475"/>
            <a:ext cx="1828799" cy="6219099"/>
          </a:xfrm>
          <a:prstGeom prst="rect">
            <a:avLst/>
          </a:prstGeom>
          <a:noFill/>
        </p:spPr>
      </p:pic>
      <p:sp>
        <p:nvSpPr>
          <p:cNvPr id="6" name="Slide Number Placeholder 5"/>
          <p:cNvSpPr>
            <a:spLocks noGrp="1"/>
          </p:cNvSpPr>
          <p:nvPr>
            <p:ph type="sldNum" sz="quarter" idx="12"/>
          </p:nvPr>
        </p:nvSpPr>
        <p:spPr/>
        <p:txBody>
          <a:bodyPr/>
          <a:lstStyle/>
          <a:p>
            <a:fld id="{98D51763-F0EB-4872-AAC2-BE7ADEDD9C0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cstate="screen"/>
          <a:srcRect/>
          <a:stretch>
            <a:fillRect/>
          </a:stretch>
        </p:blipFill>
        <p:spPr bwMode="auto">
          <a:xfrm>
            <a:off x="228600" y="533400"/>
            <a:ext cx="4901595" cy="6096000"/>
          </a:xfrm>
          <a:prstGeom prst="rect">
            <a:avLst/>
          </a:prstGeom>
          <a:noFill/>
          <a:ln w="9525">
            <a:noFill/>
            <a:miter lim="800000"/>
            <a:headEnd/>
            <a:tailEnd/>
          </a:ln>
          <a:effectLst/>
        </p:spPr>
      </p:pic>
      <p:sp>
        <p:nvSpPr>
          <p:cNvPr id="5163" name="Text Box 43"/>
          <p:cNvSpPr txBox="1">
            <a:spLocks noChangeArrowheads="1"/>
          </p:cNvSpPr>
          <p:nvPr/>
        </p:nvSpPr>
        <p:spPr bwMode="auto">
          <a:xfrm>
            <a:off x="2963863" y="2528888"/>
            <a:ext cx="5168900" cy="366712"/>
          </a:xfrm>
          <a:prstGeom prst="rect">
            <a:avLst/>
          </a:prstGeom>
          <a:noFill/>
          <a:ln w="9525">
            <a:noFill/>
            <a:miter lim="800000"/>
            <a:headEnd/>
            <a:tailEnd/>
          </a:ln>
          <a:effectLst/>
        </p:spPr>
        <p:txBody>
          <a:bodyPr wrap="none">
            <a:spAutoFit/>
          </a:bodyPr>
          <a:lstStyle/>
          <a:p>
            <a:r>
              <a:rPr lang="en-US"/>
              <a:t>Napa Valley Petit Verdot grapes = $5,409 per ton</a:t>
            </a:r>
          </a:p>
        </p:txBody>
      </p:sp>
      <p:sp>
        <p:nvSpPr>
          <p:cNvPr id="5164" name="Text Box 44"/>
          <p:cNvSpPr txBox="1">
            <a:spLocks noChangeArrowheads="1"/>
          </p:cNvSpPr>
          <p:nvPr/>
        </p:nvSpPr>
        <p:spPr bwMode="auto">
          <a:xfrm>
            <a:off x="3886200" y="3519488"/>
            <a:ext cx="4838700" cy="366712"/>
          </a:xfrm>
          <a:prstGeom prst="rect">
            <a:avLst/>
          </a:prstGeom>
          <a:noFill/>
          <a:ln w="9525">
            <a:noFill/>
            <a:miter lim="800000"/>
            <a:headEnd/>
            <a:tailEnd/>
          </a:ln>
          <a:effectLst/>
        </p:spPr>
        <p:txBody>
          <a:bodyPr wrap="none">
            <a:spAutoFit/>
          </a:bodyPr>
          <a:lstStyle/>
          <a:p>
            <a:r>
              <a:rPr lang="en-US"/>
              <a:t>San Joaquin Valley red grapes = $270 per ton</a:t>
            </a:r>
          </a:p>
        </p:txBody>
      </p:sp>
      <p:sp>
        <p:nvSpPr>
          <p:cNvPr id="5165" name="Text Box 45"/>
          <p:cNvSpPr txBox="1">
            <a:spLocks noChangeArrowheads="1"/>
          </p:cNvSpPr>
          <p:nvPr/>
        </p:nvSpPr>
        <p:spPr bwMode="auto">
          <a:xfrm>
            <a:off x="4724400" y="4495800"/>
            <a:ext cx="4419600" cy="461665"/>
          </a:xfrm>
          <a:prstGeom prst="rect">
            <a:avLst/>
          </a:prstGeom>
          <a:noFill/>
          <a:ln w="9525">
            <a:noFill/>
            <a:miter lim="800000"/>
            <a:headEnd/>
            <a:tailEnd/>
          </a:ln>
          <a:effectLst/>
        </p:spPr>
        <p:txBody>
          <a:bodyPr wrap="square">
            <a:spAutoFit/>
          </a:bodyPr>
          <a:lstStyle/>
          <a:p>
            <a:r>
              <a:rPr lang="en-US" sz="2400" b="1" dirty="0"/>
              <a:t>20-fold difference in price</a:t>
            </a:r>
          </a:p>
        </p:txBody>
      </p:sp>
      <p:sp>
        <p:nvSpPr>
          <p:cNvPr id="5166" name="Rectangle 46"/>
          <p:cNvSpPr>
            <a:spLocks noChangeArrowheads="1"/>
          </p:cNvSpPr>
          <p:nvPr/>
        </p:nvSpPr>
        <p:spPr bwMode="auto">
          <a:xfrm>
            <a:off x="3505200" y="657225"/>
            <a:ext cx="5486400" cy="1552575"/>
          </a:xfrm>
          <a:prstGeom prst="rect">
            <a:avLst/>
          </a:prstGeom>
          <a:noFill/>
          <a:ln w="9525">
            <a:noFill/>
            <a:miter lim="800000"/>
            <a:headEnd/>
            <a:tailEnd/>
          </a:ln>
          <a:effectLst/>
        </p:spPr>
        <p:txBody>
          <a:bodyPr>
            <a:spAutoFit/>
          </a:bodyPr>
          <a:lstStyle/>
          <a:p>
            <a:pPr>
              <a:spcBef>
                <a:spcPct val="50000"/>
              </a:spcBef>
            </a:pPr>
            <a:r>
              <a:rPr lang="en-US" sz="2400" dirty="0"/>
              <a:t>“Premium wine grapes are produced almost exclusively in a narrow climatic range characterized by a lack of both extreme heat and extreme cold.”</a:t>
            </a:r>
          </a:p>
        </p:txBody>
      </p:sp>
      <p:sp>
        <p:nvSpPr>
          <p:cNvPr id="7" name="Slide Number Placeholder 6"/>
          <p:cNvSpPr>
            <a:spLocks noGrp="1"/>
          </p:cNvSpPr>
          <p:nvPr>
            <p:ph type="sldNum" sz="quarter" idx="12"/>
          </p:nvPr>
        </p:nvSpPr>
        <p:spPr/>
        <p:txBody>
          <a:bodyPr/>
          <a:lstStyle/>
          <a:p>
            <a:fld id="{98D51763-F0EB-4872-AAC2-BE7ADEDD9C0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2" name="Picture 4" descr="Cal"/>
          <p:cNvPicPr>
            <a:picLocks noChangeAspect="1" noChangeArrowheads="1"/>
          </p:cNvPicPr>
          <p:nvPr/>
        </p:nvPicPr>
        <p:blipFill>
          <a:blip r:embed="rId2" cstate="screen"/>
          <a:srcRect/>
          <a:stretch>
            <a:fillRect/>
          </a:stretch>
        </p:blipFill>
        <p:spPr bwMode="auto">
          <a:xfrm>
            <a:off x="1371600" y="458788"/>
            <a:ext cx="6399212" cy="6399212"/>
          </a:xfrm>
          <a:prstGeom prst="rect">
            <a:avLst/>
          </a:prstGeom>
          <a:noFill/>
        </p:spPr>
      </p:pic>
      <p:sp>
        <p:nvSpPr>
          <p:cNvPr id="7173" name="Text Box 5"/>
          <p:cNvSpPr txBox="1">
            <a:spLocks noChangeArrowheads="1"/>
          </p:cNvSpPr>
          <p:nvPr/>
        </p:nvSpPr>
        <p:spPr bwMode="auto">
          <a:xfrm>
            <a:off x="3978275" y="2498725"/>
            <a:ext cx="627063" cy="182563"/>
          </a:xfrm>
          <a:prstGeom prst="rect">
            <a:avLst/>
          </a:prstGeom>
          <a:noFill/>
          <a:ln w="9525">
            <a:noFill/>
            <a:miter lim="800000"/>
            <a:headEnd/>
            <a:tailEnd/>
          </a:ln>
          <a:effectLst/>
        </p:spPr>
        <p:txBody>
          <a:bodyPr wrap="none" lIns="0" tIns="0" rIns="0" bIns="0">
            <a:spAutoFit/>
          </a:bodyPr>
          <a:lstStyle/>
          <a:p>
            <a:pPr algn="ctr"/>
            <a:r>
              <a:rPr lang="en-US" sz="1200"/>
              <a:t>Ft. Bragg</a:t>
            </a:r>
          </a:p>
        </p:txBody>
      </p:sp>
      <p:sp>
        <p:nvSpPr>
          <p:cNvPr id="7174" name="Text Box 6"/>
          <p:cNvSpPr txBox="1">
            <a:spLocks noChangeArrowheads="1"/>
          </p:cNvSpPr>
          <p:nvPr/>
        </p:nvSpPr>
        <p:spPr bwMode="auto">
          <a:xfrm>
            <a:off x="4595813" y="2968625"/>
            <a:ext cx="361950" cy="182563"/>
          </a:xfrm>
          <a:prstGeom prst="rect">
            <a:avLst/>
          </a:prstGeom>
          <a:noFill/>
          <a:ln w="9525">
            <a:noFill/>
            <a:miter lim="800000"/>
            <a:headEnd/>
            <a:tailEnd/>
          </a:ln>
          <a:effectLst/>
        </p:spPr>
        <p:txBody>
          <a:bodyPr wrap="none" lIns="0" tIns="0" rIns="0" bIns="0">
            <a:spAutoFit/>
          </a:bodyPr>
          <a:lstStyle/>
          <a:p>
            <a:r>
              <a:rPr lang="en-US" sz="1200"/>
              <a:t>Napa</a:t>
            </a:r>
          </a:p>
        </p:txBody>
      </p:sp>
      <p:sp>
        <p:nvSpPr>
          <p:cNvPr id="7175" name="Text Box 7"/>
          <p:cNvSpPr txBox="1">
            <a:spLocks noChangeArrowheads="1"/>
          </p:cNvSpPr>
          <p:nvPr/>
        </p:nvSpPr>
        <p:spPr bwMode="auto">
          <a:xfrm>
            <a:off x="4940300" y="2884488"/>
            <a:ext cx="379413" cy="182562"/>
          </a:xfrm>
          <a:prstGeom prst="rect">
            <a:avLst/>
          </a:prstGeom>
          <a:noFill/>
          <a:ln w="9525">
            <a:noFill/>
            <a:miter lim="800000"/>
            <a:headEnd/>
            <a:tailEnd/>
          </a:ln>
          <a:effectLst/>
        </p:spPr>
        <p:txBody>
          <a:bodyPr wrap="none" lIns="0" tIns="0" rIns="0" bIns="0">
            <a:spAutoFit/>
          </a:bodyPr>
          <a:lstStyle/>
          <a:p>
            <a:r>
              <a:rPr lang="en-US" sz="1200"/>
              <a:t>Davis</a:t>
            </a:r>
          </a:p>
        </p:txBody>
      </p:sp>
      <p:sp>
        <p:nvSpPr>
          <p:cNvPr id="7176" name="Text Box 8"/>
          <p:cNvSpPr txBox="1">
            <a:spLocks noChangeArrowheads="1"/>
          </p:cNvSpPr>
          <p:nvPr/>
        </p:nvSpPr>
        <p:spPr bwMode="auto">
          <a:xfrm>
            <a:off x="5154613" y="2670175"/>
            <a:ext cx="430212" cy="182563"/>
          </a:xfrm>
          <a:prstGeom prst="rect">
            <a:avLst/>
          </a:prstGeom>
          <a:noFill/>
          <a:ln w="9525">
            <a:noFill/>
            <a:miter lim="800000"/>
            <a:headEnd/>
            <a:tailEnd/>
          </a:ln>
          <a:effectLst/>
        </p:spPr>
        <p:txBody>
          <a:bodyPr wrap="none" lIns="0" tIns="0" rIns="0" bIns="0">
            <a:spAutoFit/>
          </a:bodyPr>
          <a:lstStyle/>
          <a:p>
            <a:r>
              <a:rPr lang="en-US" sz="1200"/>
              <a:t>Colfax</a:t>
            </a:r>
          </a:p>
        </p:txBody>
      </p:sp>
      <p:sp>
        <p:nvSpPr>
          <p:cNvPr id="7177" name="Oval 9"/>
          <p:cNvSpPr>
            <a:spLocks noChangeArrowheads="1"/>
          </p:cNvSpPr>
          <p:nvPr/>
        </p:nvSpPr>
        <p:spPr bwMode="auto">
          <a:xfrm>
            <a:off x="4251325" y="2714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7178" name="Oval 10"/>
          <p:cNvSpPr>
            <a:spLocks noChangeArrowheads="1"/>
          </p:cNvSpPr>
          <p:nvPr/>
        </p:nvSpPr>
        <p:spPr bwMode="auto">
          <a:xfrm>
            <a:off x="4754563" y="3189288"/>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7179" name="Oval 11"/>
          <p:cNvSpPr>
            <a:spLocks noChangeArrowheads="1"/>
          </p:cNvSpPr>
          <p:nvPr/>
        </p:nvSpPr>
        <p:spPr bwMode="auto">
          <a:xfrm>
            <a:off x="5073650" y="312261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7180" name="Oval 12"/>
          <p:cNvSpPr>
            <a:spLocks noChangeArrowheads="1"/>
          </p:cNvSpPr>
          <p:nvPr/>
        </p:nvSpPr>
        <p:spPr bwMode="auto">
          <a:xfrm>
            <a:off x="5330825" y="288131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 name="Slide Number Placeholder 10"/>
          <p:cNvSpPr>
            <a:spLocks noGrp="1"/>
          </p:cNvSpPr>
          <p:nvPr>
            <p:ph type="sldNum" sz="quarter" idx="12"/>
          </p:nvPr>
        </p:nvSpPr>
        <p:spPr/>
        <p:txBody>
          <a:bodyPr/>
          <a:lstStyle/>
          <a:p>
            <a:fld id="{98D51763-F0EB-4872-AAC2-BE7ADEDD9C0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163513"/>
            <a:ext cx="6705600" cy="1143000"/>
          </a:xfrm>
        </p:spPr>
        <p:txBody>
          <a:bodyPr/>
          <a:lstStyle/>
          <a:p>
            <a:r>
              <a:rPr lang="en-US" b="1" u="sng" dirty="0">
                <a:effectLst>
                  <a:outerShdw blurRad="38100" dist="38100" dir="2700000" algn="tl">
                    <a:srgbClr val="C0C0C0"/>
                  </a:outerShdw>
                </a:effectLst>
              </a:rPr>
              <a:t>Winkler</a:t>
            </a:r>
            <a:r>
              <a:rPr lang="en-US" b="1" dirty="0">
                <a:effectLst>
                  <a:outerShdw blurRad="38100" dist="38100" dir="2700000" algn="tl">
                    <a:srgbClr val="C0C0C0"/>
                  </a:outerShdw>
                </a:effectLst>
              </a:rPr>
              <a:t> </a:t>
            </a:r>
            <a:r>
              <a:rPr lang="en-US" b="1" u="sng" dirty="0">
                <a:effectLst>
                  <a:outerShdw blurRad="38100" dist="38100" dir="2700000" algn="tl">
                    <a:srgbClr val="C0C0C0"/>
                  </a:outerShdw>
                </a:effectLst>
              </a:rPr>
              <a:t>Scale</a:t>
            </a:r>
          </a:p>
        </p:txBody>
      </p:sp>
      <p:sp>
        <p:nvSpPr>
          <p:cNvPr id="10243" name="Rectangle 3"/>
          <p:cNvSpPr>
            <a:spLocks noGrp="1" noChangeArrowheads="1"/>
          </p:cNvSpPr>
          <p:nvPr>
            <p:ph idx="1"/>
          </p:nvPr>
        </p:nvSpPr>
        <p:spPr>
          <a:xfrm>
            <a:off x="1350963" y="3125788"/>
            <a:ext cx="7581900" cy="3503612"/>
          </a:xfrm>
        </p:spPr>
        <p:txBody>
          <a:bodyPr/>
          <a:lstStyle/>
          <a:p>
            <a:r>
              <a:rPr lang="en-US" dirty="0"/>
              <a:t>Technique for classifying the climate of wine growing regions. </a:t>
            </a:r>
          </a:p>
          <a:p>
            <a:r>
              <a:rPr lang="en-US" dirty="0"/>
              <a:t>Developed at UC Davis  by A. J. Winkler and M. </a:t>
            </a:r>
            <a:r>
              <a:rPr lang="en-US" dirty="0" err="1"/>
              <a:t>Amerine</a:t>
            </a:r>
            <a:r>
              <a:rPr lang="en-US" dirty="0"/>
              <a:t> 1944.</a:t>
            </a:r>
          </a:p>
          <a:p>
            <a:r>
              <a:rPr lang="en-US" dirty="0"/>
              <a:t>Sum of degree days over 10°C from April 1 until October 31.</a:t>
            </a:r>
          </a:p>
          <a:p>
            <a:pPr>
              <a:buFontTx/>
              <a:buNone/>
            </a:pPr>
            <a:r>
              <a:rPr lang="en-US" dirty="0">
                <a:cs typeface="Arial" charset="0"/>
              </a:rPr>
              <a:t>		= </a:t>
            </a:r>
            <a:r>
              <a:rPr lang="el-GR" sz="3600" dirty="0">
                <a:latin typeface="Times New Roman" pitchFamily="18" charset="0"/>
                <a:cs typeface="Arial" charset="0"/>
              </a:rPr>
              <a:t>Σ</a:t>
            </a:r>
            <a:r>
              <a:rPr lang="en-US" dirty="0">
                <a:cs typeface="Arial" charset="0"/>
              </a:rPr>
              <a:t>max [(avg. daily temp. – 10), 0]</a:t>
            </a:r>
            <a:endParaRPr lang="en-US" dirty="0"/>
          </a:p>
        </p:txBody>
      </p:sp>
      <p:sp>
        <p:nvSpPr>
          <p:cNvPr id="5" name="Slide Number Placeholder 4"/>
          <p:cNvSpPr>
            <a:spLocks noGrp="1"/>
          </p:cNvSpPr>
          <p:nvPr>
            <p:ph type="sldNum" sz="quarter" idx="12"/>
          </p:nvPr>
        </p:nvSpPr>
        <p:spPr/>
        <p:txBody>
          <a:bodyPr/>
          <a:lstStyle/>
          <a:p>
            <a:fld id="{98D51763-F0EB-4872-AAC2-BE7ADEDD9C05}" type="slidenum">
              <a:rPr lang="en-US" smtClean="0"/>
              <a:pPr/>
              <a:t>46</a:t>
            </a:fld>
            <a:endParaRPr lang="en-US"/>
          </a:p>
        </p:txBody>
      </p:sp>
      <p:pic>
        <p:nvPicPr>
          <p:cNvPr id="10245" name="Picture 5" descr="WINKLER, ALBERT 02 to post"/>
          <p:cNvPicPr>
            <a:picLocks noChangeAspect="1" noChangeArrowheads="1"/>
          </p:cNvPicPr>
          <p:nvPr/>
        </p:nvPicPr>
        <p:blipFill>
          <a:blip r:embed="rId2" cstate="screen"/>
          <a:srcRect/>
          <a:stretch>
            <a:fillRect/>
          </a:stretch>
        </p:blipFill>
        <p:spPr bwMode="auto">
          <a:xfrm>
            <a:off x="96838" y="546100"/>
            <a:ext cx="1905000" cy="24257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00200" y="163513"/>
            <a:ext cx="7086600" cy="1143000"/>
          </a:xfrm>
        </p:spPr>
        <p:txBody>
          <a:bodyPr/>
          <a:lstStyle/>
          <a:p>
            <a:r>
              <a:rPr lang="en-US" b="1" u="sng" dirty="0">
                <a:effectLst>
                  <a:outerShdw blurRad="38100" dist="38100" dir="2700000" algn="tl">
                    <a:srgbClr val="C0C0C0"/>
                  </a:outerShdw>
                </a:effectLst>
              </a:rPr>
              <a:t>Winkler</a:t>
            </a:r>
            <a:r>
              <a:rPr lang="en-US" b="1" dirty="0">
                <a:effectLst>
                  <a:outerShdw blurRad="38100" dist="38100" dir="2700000" algn="tl">
                    <a:srgbClr val="C0C0C0"/>
                  </a:outerShdw>
                </a:effectLst>
              </a:rPr>
              <a:t> </a:t>
            </a:r>
            <a:r>
              <a:rPr lang="en-US" b="1" u="sng" dirty="0">
                <a:effectLst>
                  <a:outerShdw blurRad="38100" dist="38100" dir="2700000" algn="tl">
                    <a:srgbClr val="C0C0C0"/>
                  </a:outerShdw>
                </a:effectLst>
              </a:rPr>
              <a:t>Scale</a:t>
            </a:r>
          </a:p>
        </p:txBody>
      </p:sp>
      <p:sp>
        <p:nvSpPr>
          <p:cNvPr id="15363" name="Rectangle 3"/>
          <p:cNvSpPr>
            <a:spLocks noGrp="1" noChangeArrowheads="1"/>
          </p:cNvSpPr>
          <p:nvPr>
            <p:ph idx="1"/>
          </p:nvPr>
        </p:nvSpPr>
        <p:spPr>
          <a:xfrm>
            <a:off x="307975" y="2384425"/>
            <a:ext cx="8624888" cy="4397375"/>
          </a:xfrm>
        </p:spPr>
        <p:txBody>
          <a:bodyPr>
            <a:normAutofit/>
          </a:bodyPr>
          <a:lstStyle/>
          <a:p>
            <a:pPr>
              <a:spcBef>
                <a:spcPct val="40000"/>
              </a:spcBef>
            </a:pPr>
            <a:r>
              <a:rPr lang="en-US" sz="2400" dirty="0"/>
              <a:t>Regions I (1,111 – 1,390 growing-degree days) and II (1,391 – 1,670 growing-degree days) generally produce the best dry table wines with light to medium body and good balance.</a:t>
            </a:r>
          </a:p>
          <a:p>
            <a:pPr>
              <a:spcBef>
                <a:spcPct val="40000"/>
              </a:spcBef>
            </a:pPr>
            <a:r>
              <a:rPr lang="en-US" sz="2400" dirty="0"/>
              <a:t>Region III (1,671 – 1,950 growing-degree days) produces full-bodied dry and sweet wines.</a:t>
            </a:r>
          </a:p>
          <a:p>
            <a:pPr>
              <a:spcBef>
                <a:spcPct val="40000"/>
              </a:spcBef>
            </a:pPr>
            <a:r>
              <a:rPr lang="en-US" sz="2400" dirty="0"/>
              <a:t>Region IV (1,951 – 2,220 growing-degree days) is best for fortified wines, with table wines being inferior.</a:t>
            </a:r>
          </a:p>
          <a:p>
            <a:pPr>
              <a:spcBef>
                <a:spcPct val="40000"/>
              </a:spcBef>
            </a:pPr>
            <a:r>
              <a:rPr lang="en-US" sz="2400" dirty="0"/>
              <a:t>Region V (2,220 – 2,499 growing-degree days) is best for table grapes and makes low-quality table wines.</a:t>
            </a:r>
            <a:endParaRPr lang="en-US" sz="2400" dirty="0">
              <a:cs typeface="Arial" charset="0"/>
            </a:endParaRPr>
          </a:p>
        </p:txBody>
      </p:sp>
      <p:sp>
        <p:nvSpPr>
          <p:cNvPr id="5" name="Slide Number Placeholder 4"/>
          <p:cNvSpPr>
            <a:spLocks noGrp="1"/>
          </p:cNvSpPr>
          <p:nvPr>
            <p:ph type="sldNum" sz="quarter" idx="12"/>
          </p:nvPr>
        </p:nvSpPr>
        <p:spPr/>
        <p:txBody>
          <a:bodyPr/>
          <a:lstStyle/>
          <a:p>
            <a:fld id="{98D51763-F0EB-4872-AAC2-BE7ADEDD9C05}" type="slidenum">
              <a:rPr lang="en-US" smtClean="0"/>
              <a:pPr/>
              <a:t>47</a:t>
            </a:fld>
            <a:endParaRPr lang="en-US"/>
          </a:p>
        </p:txBody>
      </p:sp>
      <p:pic>
        <p:nvPicPr>
          <p:cNvPr id="15364" name="Picture 4" descr="WINKLER, ALBERTBeard"/>
          <p:cNvPicPr>
            <a:picLocks noChangeAspect="1" noChangeArrowheads="1"/>
          </p:cNvPicPr>
          <p:nvPr/>
        </p:nvPicPr>
        <p:blipFill>
          <a:blip r:embed="rId2" cstate="screen"/>
          <a:srcRect/>
          <a:stretch>
            <a:fillRect/>
          </a:stretch>
        </p:blipFill>
        <p:spPr bwMode="auto">
          <a:xfrm>
            <a:off x="71438" y="493713"/>
            <a:ext cx="1527175" cy="1944687"/>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2" cstate="screen"/>
          <a:srcRect/>
          <a:stretch>
            <a:fillRect/>
          </a:stretch>
        </p:blipFill>
        <p:spPr bwMode="auto">
          <a:xfrm>
            <a:off x="301625" y="776287"/>
            <a:ext cx="8539163" cy="5624513"/>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8D51763-F0EB-4872-AAC2-BE7ADEDD9C0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42" name="Picture 6"/>
          <p:cNvPicPr>
            <a:picLocks noChangeAspect="1" noChangeArrowheads="1"/>
          </p:cNvPicPr>
          <p:nvPr/>
        </p:nvPicPr>
        <p:blipFill>
          <a:blip r:embed="rId2" cstate="screen"/>
          <a:srcRect/>
          <a:stretch>
            <a:fillRect/>
          </a:stretch>
        </p:blipFill>
        <p:spPr bwMode="auto">
          <a:xfrm>
            <a:off x="301625" y="741363"/>
            <a:ext cx="8539163" cy="5659437"/>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98D51763-F0EB-4872-AAC2-BE7ADEDD9C0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381000" y="1981200"/>
            <a:ext cx="8229600" cy="4325112"/>
          </a:xfrm>
        </p:spPr>
        <p:txBody>
          <a:bodyPr>
            <a:normAutofit fontScale="47500" lnSpcReduction="20000"/>
          </a:bodyPr>
          <a:lstStyle/>
          <a:p>
            <a:pPr algn="ctr">
              <a:lnSpc>
                <a:spcPct val="120000"/>
              </a:lnSpc>
              <a:spcBef>
                <a:spcPct val="0"/>
              </a:spcBef>
              <a:buFontTx/>
              <a:buNone/>
            </a:pPr>
            <a:r>
              <a:rPr lang="en-US" sz="7300" b="1" dirty="0" smtClean="0"/>
              <a:t>Council of Environmental Deans</a:t>
            </a:r>
            <a:br>
              <a:rPr lang="en-US" sz="7300" b="1" dirty="0" smtClean="0"/>
            </a:br>
            <a:r>
              <a:rPr lang="en-US" sz="7300" b="1" dirty="0" smtClean="0"/>
              <a:t>and Directors</a:t>
            </a:r>
          </a:p>
          <a:p>
            <a:pPr algn="ctr">
              <a:lnSpc>
                <a:spcPct val="80000"/>
              </a:lnSpc>
              <a:spcBef>
                <a:spcPct val="0"/>
              </a:spcBef>
              <a:spcAft>
                <a:spcPct val="50000"/>
              </a:spcAft>
              <a:buFontTx/>
              <a:buNone/>
            </a:pPr>
            <a:endParaRPr lang="en-US" sz="2000" dirty="0" smtClean="0"/>
          </a:p>
          <a:p>
            <a:pPr>
              <a:lnSpc>
                <a:spcPct val="120000"/>
              </a:lnSpc>
              <a:spcBef>
                <a:spcPct val="0"/>
              </a:spcBef>
              <a:spcAft>
                <a:spcPts val="600"/>
              </a:spcAft>
            </a:pPr>
            <a:r>
              <a:rPr lang="en-US" sz="5100" dirty="0" smtClean="0"/>
              <a:t>Top Environmental Leaders at Affiliate Universities</a:t>
            </a:r>
          </a:p>
          <a:p>
            <a:pPr>
              <a:lnSpc>
                <a:spcPct val="120000"/>
              </a:lnSpc>
              <a:spcBef>
                <a:spcPct val="0"/>
              </a:spcBef>
              <a:spcAft>
                <a:spcPts val="600"/>
              </a:spcAft>
            </a:pPr>
            <a:r>
              <a:rPr lang="en-US" sz="5100" dirty="0" smtClean="0"/>
              <a:t>Curriculum, including Climate Solutions Curriculum</a:t>
            </a:r>
          </a:p>
          <a:p>
            <a:pPr>
              <a:lnSpc>
                <a:spcPct val="120000"/>
              </a:lnSpc>
              <a:spcBef>
                <a:spcPct val="0"/>
              </a:spcBef>
              <a:spcAft>
                <a:spcPts val="600"/>
              </a:spcAft>
            </a:pPr>
            <a:r>
              <a:rPr lang="en-US" sz="5100" dirty="0" smtClean="0"/>
              <a:t>Careers, including Environmental Alumni Career Study and Campus to Careers Program</a:t>
            </a:r>
          </a:p>
          <a:p>
            <a:pPr>
              <a:lnSpc>
                <a:spcPct val="120000"/>
              </a:lnSpc>
              <a:spcBef>
                <a:spcPct val="0"/>
              </a:spcBef>
              <a:spcAft>
                <a:spcPts val="600"/>
              </a:spcAft>
            </a:pPr>
            <a:r>
              <a:rPr lang="en-US" sz="5100" dirty="0" smtClean="0"/>
              <a:t>Program Administration</a:t>
            </a:r>
          </a:p>
          <a:p>
            <a:pPr>
              <a:lnSpc>
                <a:spcPct val="120000"/>
              </a:lnSpc>
              <a:spcBef>
                <a:spcPct val="0"/>
              </a:spcBef>
              <a:spcAft>
                <a:spcPts val="600"/>
              </a:spcAft>
            </a:pPr>
            <a:r>
              <a:rPr lang="en-US" sz="5100" dirty="0" smtClean="0"/>
              <a:t>Interdisciplinary Hiring, Tenure and Promotion</a:t>
            </a:r>
            <a:r>
              <a:rPr lang="en-US" sz="5100" dirty="0" smtClean="0">
                <a:solidFill>
                  <a:schemeClr val="accent2"/>
                </a:solidFill>
              </a:rPr>
              <a:t> </a:t>
            </a:r>
          </a:p>
        </p:txBody>
      </p:sp>
      <p:pic>
        <p:nvPicPr>
          <p:cNvPr id="4" name="Picture 20" descr="CEDD Logo"/>
          <p:cNvPicPr>
            <a:picLocks noChangeAspect="1" noChangeArrowheads="1"/>
          </p:cNvPicPr>
          <p:nvPr/>
        </p:nvPicPr>
        <p:blipFill>
          <a:blip r:embed="rId3" cstate="screen"/>
          <a:srcRect/>
          <a:stretch>
            <a:fillRect/>
          </a:stretch>
        </p:blipFill>
        <p:spPr bwMode="auto">
          <a:xfrm>
            <a:off x="152400" y="228600"/>
            <a:ext cx="8763000" cy="1143000"/>
          </a:xfrm>
          <a:prstGeom prst="rect">
            <a:avLst/>
          </a:prstGeom>
          <a:noFill/>
        </p:spPr>
      </p:pic>
      <p:sp>
        <p:nvSpPr>
          <p:cNvPr id="5" name="Rectangle 4"/>
          <p:cNvSpPr/>
          <p:nvPr/>
        </p:nvSpPr>
        <p:spPr>
          <a:xfrm>
            <a:off x="2438400" y="6248400"/>
            <a:ext cx="3797964" cy="344710"/>
          </a:xfrm>
          <a:prstGeom prst="rect">
            <a:avLst/>
          </a:prstGeom>
        </p:spPr>
        <p:txBody>
          <a:bodyPr wrap="none">
            <a:spAutoFit/>
          </a:bodyPr>
          <a:lstStyle/>
          <a:p>
            <a:pPr algn="ctr">
              <a:lnSpc>
                <a:spcPct val="80000"/>
              </a:lnSpc>
              <a:spcBef>
                <a:spcPct val="0"/>
              </a:spcBef>
              <a:spcAft>
                <a:spcPct val="50000"/>
              </a:spcAft>
              <a:buFontTx/>
              <a:buNone/>
            </a:pPr>
            <a:r>
              <a:rPr lang="en-US" sz="2000" b="1" dirty="0" smtClean="0">
                <a:hlinkClick r:id="rId4"/>
              </a:rPr>
              <a:t>http://www.ncseonline.org/cedd</a:t>
            </a:r>
            <a:r>
              <a:rPr lang="en-US" sz="2000" b="1" dirty="0" smtClean="0"/>
              <a:t> </a:t>
            </a:r>
          </a:p>
        </p:txBody>
      </p:sp>
      <p:sp>
        <p:nvSpPr>
          <p:cNvPr id="7" name="Slide Number Placeholder 6"/>
          <p:cNvSpPr>
            <a:spLocks noGrp="1"/>
          </p:cNvSpPr>
          <p:nvPr>
            <p:ph type="sldNum" sz="quarter" idx="12"/>
          </p:nvPr>
        </p:nvSpPr>
        <p:spPr/>
        <p:txBody>
          <a:bodyPr/>
          <a:lstStyle/>
          <a:p>
            <a:fld id="{98D51763-F0EB-4872-AAC2-BE7ADEDD9C05}" type="slidenum">
              <a:rPr lang="en-US" smtClean="0"/>
              <a:pPr/>
              <a:t>5</a:t>
            </a:fld>
            <a:endParaRPr lang="en-US"/>
          </a:p>
        </p:txBody>
      </p:sp>
    </p:spTree>
  </p:cSld>
  <p:clrMapOvr>
    <a:masterClrMapping/>
  </p:clrMapOvr>
  <p:transition advClick="0" advTm="6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Cal"/>
          <p:cNvPicPr>
            <a:picLocks noChangeAspect="1" noChangeArrowheads="1"/>
          </p:cNvPicPr>
          <p:nvPr/>
        </p:nvPicPr>
        <p:blipFill>
          <a:blip r:embed="rId2" cstate="screen"/>
          <a:srcRect/>
          <a:stretch>
            <a:fillRect/>
          </a:stretch>
        </p:blipFill>
        <p:spPr bwMode="auto">
          <a:xfrm>
            <a:off x="1716088" y="458788"/>
            <a:ext cx="6399212" cy="6399212"/>
          </a:xfrm>
          <a:prstGeom prst="rect">
            <a:avLst/>
          </a:prstGeom>
          <a:noFill/>
        </p:spPr>
      </p:pic>
      <p:sp>
        <p:nvSpPr>
          <p:cNvPr id="18435" name="Text Box 3"/>
          <p:cNvSpPr txBox="1">
            <a:spLocks noChangeArrowheads="1"/>
          </p:cNvSpPr>
          <p:nvPr/>
        </p:nvSpPr>
        <p:spPr bwMode="auto">
          <a:xfrm>
            <a:off x="3978275" y="2301875"/>
            <a:ext cx="627063" cy="365125"/>
          </a:xfrm>
          <a:prstGeom prst="rect">
            <a:avLst/>
          </a:prstGeom>
          <a:noFill/>
          <a:ln w="9525">
            <a:noFill/>
            <a:miter lim="800000"/>
            <a:headEnd/>
            <a:tailEnd/>
          </a:ln>
          <a:effectLst/>
        </p:spPr>
        <p:txBody>
          <a:bodyPr wrap="none" lIns="0" tIns="0" rIns="0" bIns="0">
            <a:spAutoFit/>
          </a:bodyPr>
          <a:lstStyle/>
          <a:p>
            <a:pPr algn="ctr"/>
            <a:r>
              <a:rPr lang="en-US" sz="1200"/>
              <a:t>Ft. Bragg</a:t>
            </a:r>
            <a:br>
              <a:rPr lang="en-US" sz="1200"/>
            </a:br>
            <a:r>
              <a:rPr lang="en-US" sz="1200"/>
              <a:t>0</a:t>
            </a:r>
          </a:p>
        </p:txBody>
      </p:sp>
      <p:sp>
        <p:nvSpPr>
          <p:cNvPr id="18436" name="Text Box 4"/>
          <p:cNvSpPr txBox="1">
            <a:spLocks noChangeArrowheads="1"/>
          </p:cNvSpPr>
          <p:nvPr/>
        </p:nvSpPr>
        <p:spPr bwMode="auto">
          <a:xfrm>
            <a:off x="4595813" y="2770188"/>
            <a:ext cx="361950" cy="365125"/>
          </a:xfrm>
          <a:prstGeom prst="rect">
            <a:avLst/>
          </a:prstGeom>
          <a:noFill/>
          <a:ln w="9525">
            <a:noFill/>
            <a:miter lim="800000"/>
            <a:headEnd/>
            <a:tailEnd/>
          </a:ln>
          <a:effectLst/>
        </p:spPr>
        <p:txBody>
          <a:bodyPr wrap="none" lIns="0" tIns="0" rIns="0" bIns="0">
            <a:spAutoFit/>
          </a:bodyPr>
          <a:lstStyle/>
          <a:p>
            <a:pPr algn="ctr"/>
            <a:r>
              <a:rPr lang="en-US" sz="1200"/>
              <a:t>Napa</a:t>
            </a:r>
            <a:br>
              <a:rPr lang="en-US" sz="1200"/>
            </a:br>
            <a:r>
              <a:rPr lang="en-US" sz="1200"/>
              <a:t>III</a:t>
            </a:r>
          </a:p>
        </p:txBody>
      </p:sp>
      <p:sp>
        <p:nvSpPr>
          <p:cNvPr id="18437" name="Text Box 5"/>
          <p:cNvSpPr txBox="1">
            <a:spLocks noChangeArrowheads="1"/>
          </p:cNvSpPr>
          <p:nvPr/>
        </p:nvSpPr>
        <p:spPr bwMode="auto">
          <a:xfrm>
            <a:off x="4940300" y="2701925"/>
            <a:ext cx="379413" cy="365125"/>
          </a:xfrm>
          <a:prstGeom prst="rect">
            <a:avLst/>
          </a:prstGeom>
          <a:noFill/>
          <a:ln w="9525">
            <a:noFill/>
            <a:miter lim="800000"/>
            <a:headEnd/>
            <a:tailEnd/>
          </a:ln>
          <a:effectLst/>
        </p:spPr>
        <p:txBody>
          <a:bodyPr wrap="none" lIns="0" tIns="0" rIns="0" bIns="0">
            <a:spAutoFit/>
          </a:bodyPr>
          <a:lstStyle/>
          <a:p>
            <a:pPr algn="ctr"/>
            <a:r>
              <a:rPr lang="en-US" sz="1200"/>
              <a:t>Davis</a:t>
            </a:r>
            <a:br>
              <a:rPr lang="en-US" sz="1200"/>
            </a:br>
            <a:r>
              <a:rPr lang="en-US" sz="1200"/>
              <a:t>V</a:t>
            </a:r>
          </a:p>
        </p:txBody>
      </p:sp>
      <p:sp>
        <p:nvSpPr>
          <p:cNvPr id="18438" name="Text Box 6"/>
          <p:cNvSpPr txBox="1">
            <a:spLocks noChangeArrowheads="1"/>
          </p:cNvSpPr>
          <p:nvPr/>
        </p:nvSpPr>
        <p:spPr bwMode="auto">
          <a:xfrm>
            <a:off x="5170488" y="2455863"/>
            <a:ext cx="430212" cy="365125"/>
          </a:xfrm>
          <a:prstGeom prst="rect">
            <a:avLst/>
          </a:prstGeom>
          <a:noFill/>
          <a:ln w="9525">
            <a:noFill/>
            <a:miter lim="800000"/>
            <a:headEnd/>
            <a:tailEnd/>
          </a:ln>
          <a:effectLst/>
        </p:spPr>
        <p:txBody>
          <a:bodyPr wrap="none" lIns="0" tIns="0" rIns="0" bIns="0">
            <a:spAutoFit/>
          </a:bodyPr>
          <a:lstStyle/>
          <a:p>
            <a:pPr algn="ctr"/>
            <a:r>
              <a:rPr lang="en-US" sz="1200"/>
              <a:t>Colfax</a:t>
            </a:r>
            <a:br>
              <a:rPr lang="en-US" sz="1200"/>
            </a:br>
            <a:r>
              <a:rPr lang="en-US" sz="1200"/>
              <a:t>III</a:t>
            </a:r>
          </a:p>
        </p:txBody>
      </p:sp>
      <p:sp>
        <p:nvSpPr>
          <p:cNvPr id="18439" name="Oval 7"/>
          <p:cNvSpPr>
            <a:spLocks noChangeArrowheads="1"/>
          </p:cNvSpPr>
          <p:nvPr/>
        </p:nvSpPr>
        <p:spPr bwMode="auto">
          <a:xfrm>
            <a:off x="4251325" y="2714625"/>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440" name="Oval 8"/>
          <p:cNvSpPr>
            <a:spLocks noChangeArrowheads="1"/>
          </p:cNvSpPr>
          <p:nvPr/>
        </p:nvSpPr>
        <p:spPr bwMode="auto">
          <a:xfrm>
            <a:off x="4754563" y="3189288"/>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441" name="Oval 9"/>
          <p:cNvSpPr>
            <a:spLocks noChangeArrowheads="1"/>
          </p:cNvSpPr>
          <p:nvPr/>
        </p:nvSpPr>
        <p:spPr bwMode="auto">
          <a:xfrm>
            <a:off x="5073650" y="312261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8442" name="Oval 10"/>
          <p:cNvSpPr>
            <a:spLocks noChangeArrowheads="1"/>
          </p:cNvSpPr>
          <p:nvPr/>
        </p:nvSpPr>
        <p:spPr bwMode="auto">
          <a:xfrm>
            <a:off x="5330825" y="2881313"/>
            <a:ext cx="76200" cy="762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1" name="Slide Number Placeholder 10"/>
          <p:cNvSpPr>
            <a:spLocks noGrp="1"/>
          </p:cNvSpPr>
          <p:nvPr>
            <p:ph type="sldNum" sz="quarter" idx="12"/>
          </p:nvPr>
        </p:nvSpPr>
        <p:spPr/>
        <p:txBody>
          <a:bodyPr/>
          <a:lstStyle/>
          <a:p>
            <a:fld id="{98D51763-F0EB-4872-AAC2-BE7ADEDD9C0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8" name="Picture 4" descr="BloomSm"/>
          <p:cNvPicPr>
            <a:picLocks noChangeAspect="1" noChangeArrowheads="1"/>
          </p:cNvPicPr>
          <p:nvPr/>
        </p:nvPicPr>
        <p:blipFill>
          <a:blip r:embed="rId2" cstate="screen"/>
          <a:srcRect/>
          <a:stretch>
            <a:fillRect/>
          </a:stretch>
        </p:blipFill>
        <p:spPr bwMode="auto">
          <a:xfrm>
            <a:off x="390525" y="533400"/>
            <a:ext cx="1828800" cy="2286000"/>
          </a:xfrm>
          <a:prstGeom prst="rect">
            <a:avLst/>
          </a:prstGeom>
          <a:noFill/>
        </p:spPr>
      </p:pic>
      <p:pic>
        <p:nvPicPr>
          <p:cNvPr id="16389" name="Picture 5" descr="BloomSmer"/>
          <p:cNvPicPr>
            <a:picLocks noChangeAspect="1" noChangeArrowheads="1"/>
          </p:cNvPicPr>
          <p:nvPr/>
        </p:nvPicPr>
        <p:blipFill>
          <a:blip r:embed="rId3" cstate="screen"/>
          <a:srcRect/>
          <a:stretch>
            <a:fillRect/>
          </a:stretch>
        </p:blipFill>
        <p:spPr bwMode="auto">
          <a:xfrm>
            <a:off x="2674938" y="1835150"/>
            <a:ext cx="1809750" cy="2279650"/>
          </a:xfrm>
          <a:prstGeom prst="rect">
            <a:avLst/>
          </a:prstGeom>
          <a:noFill/>
        </p:spPr>
      </p:pic>
      <p:pic>
        <p:nvPicPr>
          <p:cNvPr id="16392" name="Picture 8" descr="BloomSmerer"/>
          <p:cNvPicPr>
            <a:picLocks noChangeAspect="1" noChangeArrowheads="1"/>
          </p:cNvPicPr>
          <p:nvPr/>
        </p:nvPicPr>
        <p:blipFill>
          <a:blip r:embed="rId4" cstate="screen"/>
          <a:srcRect/>
          <a:stretch>
            <a:fillRect/>
          </a:stretch>
        </p:blipFill>
        <p:spPr bwMode="auto">
          <a:xfrm>
            <a:off x="4960938" y="3206750"/>
            <a:ext cx="1800225" cy="2279650"/>
          </a:xfrm>
          <a:prstGeom prst="rect">
            <a:avLst/>
          </a:prstGeom>
          <a:noFill/>
        </p:spPr>
      </p:pic>
      <p:pic>
        <p:nvPicPr>
          <p:cNvPr id="16393" name="Picture 9" descr="BloomEst"/>
          <p:cNvPicPr>
            <a:picLocks noChangeAspect="1" noChangeArrowheads="1"/>
          </p:cNvPicPr>
          <p:nvPr/>
        </p:nvPicPr>
        <p:blipFill>
          <a:blip r:embed="rId5" cstate="screen"/>
          <a:srcRect/>
          <a:stretch>
            <a:fillRect/>
          </a:stretch>
        </p:blipFill>
        <p:spPr bwMode="auto">
          <a:xfrm>
            <a:off x="7086600" y="3876676"/>
            <a:ext cx="1828800" cy="2743200"/>
          </a:xfrm>
          <a:prstGeom prst="rect">
            <a:avLst/>
          </a:prstGeom>
          <a:noFill/>
        </p:spPr>
      </p:pic>
      <p:sp>
        <p:nvSpPr>
          <p:cNvPr id="6" name="Slide Number Placeholder 5"/>
          <p:cNvSpPr>
            <a:spLocks noGrp="1"/>
          </p:cNvSpPr>
          <p:nvPr>
            <p:ph type="sldNum" sz="quarter" idx="12"/>
          </p:nvPr>
        </p:nvSpPr>
        <p:spPr/>
        <p:txBody>
          <a:bodyPr/>
          <a:lstStyle/>
          <a:p>
            <a:fld id="{98D51763-F0EB-4872-AAC2-BE7ADEDD9C0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787400"/>
          </a:xfrm>
        </p:spPr>
        <p:txBody>
          <a:bodyPr>
            <a:normAutofit/>
          </a:bodyPr>
          <a:lstStyle/>
          <a:p>
            <a:r>
              <a:rPr lang="en-US" b="1" u="sng" dirty="0">
                <a:effectLst>
                  <a:outerShdw blurRad="38100" dist="38100" dir="2700000" algn="tl">
                    <a:srgbClr val="C0C0C0"/>
                  </a:outerShdw>
                </a:effectLst>
              </a:rPr>
              <a:t>Conclusions</a:t>
            </a:r>
          </a:p>
        </p:txBody>
      </p:sp>
      <p:sp>
        <p:nvSpPr>
          <p:cNvPr id="17411" name="Rectangle 3"/>
          <p:cNvSpPr>
            <a:spLocks noGrp="1" noChangeArrowheads="1"/>
          </p:cNvSpPr>
          <p:nvPr>
            <p:ph idx="1"/>
          </p:nvPr>
        </p:nvSpPr>
        <p:spPr>
          <a:xfrm>
            <a:off x="457200" y="1408113"/>
            <a:ext cx="8229600" cy="4953000"/>
          </a:xfrm>
        </p:spPr>
        <p:txBody>
          <a:bodyPr/>
          <a:lstStyle/>
          <a:p>
            <a:r>
              <a:rPr lang="en-US" dirty="0"/>
              <a:t>Satellite data</a:t>
            </a:r>
          </a:p>
          <a:p>
            <a:pPr lvl="1"/>
            <a:r>
              <a:rPr lang="en-US" dirty="0"/>
              <a:t>Spatial resolution too low</a:t>
            </a:r>
          </a:p>
          <a:p>
            <a:pPr lvl="1"/>
            <a:r>
              <a:rPr lang="en-US" dirty="0"/>
              <a:t>Time scale too short</a:t>
            </a:r>
          </a:p>
          <a:p>
            <a:pPr lvl="1"/>
            <a:r>
              <a:rPr lang="en-US" dirty="0"/>
              <a:t>White et al. (2008) </a:t>
            </a:r>
            <a:r>
              <a:rPr lang="en-US" sz="1400" dirty="0">
                <a:hlinkClick r:id="rId2"/>
              </a:rPr>
              <a:t>http://digitalcommons.unl.edu/cgi/viewcontent.cgi?article=1025&amp;context=nasapub</a:t>
            </a:r>
            <a:endParaRPr lang="en-US" sz="1400" dirty="0"/>
          </a:p>
          <a:p>
            <a:pPr>
              <a:lnSpc>
                <a:spcPct val="90000"/>
              </a:lnSpc>
              <a:spcBef>
                <a:spcPct val="40000"/>
              </a:spcBef>
            </a:pPr>
            <a:r>
              <a:rPr lang="en-US" dirty="0"/>
              <a:t>Ground data</a:t>
            </a:r>
          </a:p>
          <a:p>
            <a:pPr lvl="1"/>
            <a:r>
              <a:rPr lang="en-US" dirty="0"/>
              <a:t>Year-to-year variation obscures trends</a:t>
            </a:r>
          </a:p>
          <a:p>
            <a:pPr lvl="1"/>
            <a:r>
              <a:rPr lang="en-US" dirty="0"/>
              <a:t>Running averages show trends</a:t>
            </a:r>
          </a:p>
          <a:p>
            <a:pPr lvl="1"/>
            <a:r>
              <a:rPr lang="en-US" dirty="0"/>
              <a:t>Climate change is shifting premium grape growing areas</a:t>
            </a:r>
          </a:p>
        </p:txBody>
      </p:sp>
      <p:sp>
        <p:nvSpPr>
          <p:cNvPr id="4" name="Slide Number Placeholder 3"/>
          <p:cNvSpPr>
            <a:spLocks noGrp="1"/>
          </p:cNvSpPr>
          <p:nvPr>
            <p:ph type="sldNum" sz="quarter" idx="12"/>
          </p:nvPr>
        </p:nvSpPr>
        <p:spPr/>
        <p:txBody>
          <a:bodyPr/>
          <a:lstStyle/>
          <a:p>
            <a:fld id="{98D51763-F0EB-4872-AAC2-BE7ADEDD9C0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6400800" cy="3352800"/>
          </a:xfrm>
        </p:spPr>
        <p:txBody>
          <a:bodyPr>
            <a:normAutofit/>
          </a:bodyPr>
          <a:lstStyle/>
          <a:p>
            <a:r>
              <a:rPr lang="en-US" sz="5400" b="1" dirty="0" smtClean="0"/>
              <a:t>Using the Project Evaluation Tools</a:t>
            </a:r>
            <a:endParaRPr lang="en-US" sz="5400" dirty="0"/>
          </a:p>
        </p:txBody>
      </p:sp>
      <p:sp>
        <p:nvSpPr>
          <p:cNvPr id="3" name="Subtitle 2"/>
          <p:cNvSpPr>
            <a:spLocks noGrp="1"/>
          </p:cNvSpPr>
          <p:nvPr>
            <p:ph type="subTitle" idx="1"/>
          </p:nvPr>
        </p:nvSpPr>
        <p:spPr>
          <a:xfrm>
            <a:off x="1447800" y="4419600"/>
            <a:ext cx="4648200" cy="1295400"/>
          </a:xfrm>
        </p:spPr>
        <p:txBody>
          <a:bodyPr>
            <a:noAutofit/>
          </a:bodyPr>
          <a:lstStyle/>
          <a:p>
            <a:r>
              <a:rPr lang="en-US" b="1" dirty="0" smtClean="0">
                <a:solidFill>
                  <a:schemeClr val="tx2"/>
                </a:solidFill>
              </a:rPr>
              <a:t>Tim Weston</a:t>
            </a:r>
          </a:p>
          <a:p>
            <a:r>
              <a:rPr lang="en-US" sz="2000" b="1" dirty="0" smtClean="0">
                <a:solidFill>
                  <a:schemeClr val="tx2"/>
                </a:solidFill>
              </a:rPr>
              <a:t>University of Colorado at Boulder</a:t>
            </a:r>
          </a:p>
        </p:txBody>
      </p:sp>
      <p:sp>
        <p:nvSpPr>
          <p:cNvPr id="4" name="Slide Number Placeholder 3"/>
          <p:cNvSpPr>
            <a:spLocks noGrp="1"/>
          </p:cNvSpPr>
          <p:nvPr>
            <p:ph type="sldNum" sz="quarter" idx="12"/>
          </p:nvPr>
        </p:nvSpPr>
        <p:spPr/>
        <p:txBody>
          <a:bodyPr/>
          <a:lstStyle/>
          <a:p>
            <a:fld id="{98D51763-F0EB-4872-AAC2-BE7ADEDD9C05}" type="slidenum">
              <a:rPr lang="en-US" smtClean="0"/>
              <a:pPr/>
              <a:t>53</a:t>
            </a:fld>
            <a:endParaRPr lang="en-US"/>
          </a:p>
        </p:txBody>
      </p:sp>
      <p:pic>
        <p:nvPicPr>
          <p:cNvPr id="6" name="Picture 7"/>
          <p:cNvPicPr>
            <a:picLocks noChangeAspect="1" noChangeArrowheads="1"/>
          </p:cNvPicPr>
          <p:nvPr/>
        </p:nvPicPr>
        <p:blipFill>
          <a:blip r:embed="rId2" cstate="screen"/>
          <a:srcRect l="18212" r="7616"/>
          <a:stretch>
            <a:fillRect/>
          </a:stretch>
        </p:blipFill>
        <p:spPr bwMode="auto">
          <a:xfrm>
            <a:off x="7086600" y="4469264"/>
            <a:ext cx="990600" cy="132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Purposes for Assessment </a:t>
            </a:r>
            <a:endParaRPr lang="en-US" b="1" dirty="0"/>
          </a:p>
        </p:txBody>
      </p:sp>
      <p:sp>
        <p:nvSpPr>
          <p:cNvPr id="3" name="Content Placeholder 2"/>
          <p:cNvSpPr>
            <a:spLocks noGrp="1"/>
          </p:cNvSpPr>
          <p:nvPr>
            <p:ph idx="1"/>
          </p:nvPr>
        </p:nvSpPr>
        <p:spPr/>
        <p:txBody>
          <a:bodyPr/>
          <a:lstStyle/>
          <a:p>
            <a:r>
              <a:rPr lang="en-US" dirty="0" smtClean="0"/>
              <a:t>Do students’ attitudes toward climate change shift  from pre to post?</a:t>
            </a:r>
          </a:p>
          <a:p>
            <a:pPr>
              <a:buNone/>
            </a:pPr>
            <a:endParaRPr lang="en-US" dirty="0" smtClean="0"/>
          </a:p>
          <a:p>
            <a:r>
              <a:rPr lang="en-US" dirty="0" smtClean="0"/>
              <a:t>Do students understand specific global warming topics after completing  modules? </a:t>
            </a: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19200"/>
          </a:xfrm>
        </p:spPr>
        <p:txBody>
          <a:bodyPr>
            <a:normAutofit fontScale="90000"/>
          </a:bodyPr>
          <a:lstStyle/>
          <a:p>
            <a:pPr>
              <a:lnSpc>
                <a:spcPts val="4600"/>
              </a:lnSpc>
            </a:pPr>
            <a:r>
              <a:rPr lang="en-US" b="1" dirty="0" smtClean="0"/>
              <a:t>Assessment Instruments:</a:t>
            </a:r>
            <a:br>
              <a:rPr lang="en-US" b="1" dirty="0" smtClean="0"/>
            </a:br>
            <a:r>
              <a:rPr lang="en-US" b="1" dirty="0" smtClean="0"/>
              <a:t>Attitude Questions for pre/post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Fourteen agree/disagree attitude questions: </a:t>
            </a:r>
          </a:p>
          <a:p>
            <a:pPr lvl="1"/>
            <a:r>
              <a:rPr lang="en-US" dirty="0" smtClean="0"/>
              <a:t>“I believe people should change their lifestyles to help minimize climate change.”</a:t>
            </a:r>
          </a:p>
          <a:p>
            <a:pPr lvl="1">
              <a:buNone/>
            </a:pPr>
            <a:endParaRPr lang="en-US" dirty="0" smtClean="0"/>
          </a:p>
          <a:p>
            <a:r>
              <a:rPr lang="en-US" dirty="0" smtClean="0"/>
              <a:t>Five self assessment questions</a:t>
            </a:r>
          </a:p>
          <a:p>
            <a:pPr lvl="1"/>
            <a:r>
              <a:rPr lang="en-US" dirty="0" smtClean="0"/>
              <a:t>How informed are you about the </a:t>
            </a:r>
            <a:r>
              <a:rPr lang="en-US" dirty="0"/>
              <a:t>different causes of climate </a:t>
            </a:r>
            <a:r>
              <a:rPr lang="en-US" dirty="0" smtClean="0"/>
              <a:t>change?  (Very well informed, Informed, Not at all informed)</a:t>
            </a:r>
          </a:p>
          <a:p>
            <a:pPr lvl="1">
              <a:buNone/>
            </a:pPr>
            <a:endParaRPr lang="en-US" dirty="0" smtClean="0"/>
          </a:p>
          <a:p>
            <a:r>
              <a:rPr lang="en-US" dirty="0" smtClean="0"/>
              <a:t>Two previous experience questions</a:t>
            </a:r>
          </a:p>
          <a:p>
            <a:pPr lvl="1"/>
            <a:r>
              <a:rPr lang="en-US" dirty="0" smtClean="0"/>
              <a:t>Previous science courses, Actions related to climate change (taken courses, discussed climate change, changed personal behaviors.</a:t>
            </a:r>
            <a:endParaRPr lang="en-US" dirty="0"/>
          </a:p>
          <a:p>
            <a:pPr lvl="2">
              <a:buNone/>
            </a:pPr>
            <a:endParaRPr lang="en-US" dirty="0" smtClean="0"/>
          </a:p>
          <a:p>
            <a:pPr lvl="8">
              <a:buNone/>
            </a:pPr>
            <a:endParaRPr lang="en-US" dirty="0" smtClean="0"/>
          </a:p>
          <a:p>
            <a:pPr lvl="1">
              <a:buNone/>
            </a:pPr>
            <a:r>
              <a:rPr lang="en-US" dirty="0" smtClean="0"/>
              <a:t/>
            </a:r>
            <a:br>
              <a:rPr lang="en-US" dirty="0" smtClean="0"/>
            </a:br>
            <a:endParaRPr lang="en-US" dirty="0" smtClean="0"/>
          </a:p>
          <a:p>
            <a:pPr lvl="1">
              <a:buNone/>
            </a:pPr>
            <a:endParaRPr lang="en-US" dirty="0" smtClean="0"/>
          </a:p>
          <a:p>
            <a:pPr lvl="1">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 content knowledge questions</a:t>
            </a:r>
            <a:br>
              <a:rPr lang="en-US" dirty="0" smtClean="0"/>
            </a:br>
            <a:endParaRPr lang="en-US" dirty="0"/>
          </a:p>
        </p:txBody>
      </p:sp>
      <p:sp>
        <p:nvSpPr>
          <p:cNvPr id="3" name="Content Placeholder 2"/>
          <p:cNvSpPr>
            <a:spLocks noGrp="1"/>
          </p:cNvSpPr>
          <p:nvPr>
            <p:ph idx="1"/>
          </p:nvPr>
        </p:nvSpPr>
        <p:spPr>
          <a:xfrm>
            <a:off x="457200" y="2057400"/>
            <a:ext cx="8229600" cy="4325112"/>
          </a:xfrm>
        </p:spPr>
        <p:txBody>
          <a:bodyPr>
            <a:normAutofit lnSpcReduction="10000"/>
          </a:bodyPr>
          <a:lstStyle/>
          <a:p>
            <a:r>
              <a:rPr lang="en-US" b="1" dirty="0"/>
              <a:t>Over the last century, global average temperatures have:</a:t>
            </a:r>
          </a:p>
          <a:p>
            <a:pPr lvl="1"/>
            <a:r>
              <a:rPr lang="en-US" dirty="0" smtClean="0"/>
              <a:t>cooled about 0.1°C (0.2°F).</a:t>
            </a:r>
          </a:p>
          <a:p>
            <a:pPr lvl="1"/>
            <a:r>
              <a:rPr lang="en-US" dirty="0" smtClean="0"/>
              <a:t>not changed significantly.</a:t>
            </a:r>
          </a:p>
          <a:p>
            <a:pPr lvl="1"/>
            <a:r>
              <a:rPr lang="en-US" dirty="0" smtClean="0"/>
              <a:t>warmed about 0.1°C (0.2°F).</a:t>
            </a:r>
          </a:p>
          <a:p>
            <a:pPr lvl="1"/>
            <a:r>
              <a:rPr lang="en-US" dirty="0" smtClean="0"/>
              <a:t>warmed about 0.6°C (1°F).</a:t>
            </a:r>
          </a:p>
          <a:p>
            <a:pPr lvl="1"/>
            <a:r>
              <a:rPr lang="en-US" dirty="0" smtClean="0"/>
              <a:t>warmed about 6.0°C (10°F).</a:t>
            </a:r>
          </a:p>
          <a:p>
            <a:r>
              <a:rPr lang="en-US" dirty="0" smtClean="0"/>
              <a:t>Questions used for pre-assessment; compared with specific questions on the post.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Specific questions keyed to modules</a:t>
            </a:r>
            <a:endParaRPr lang="en-US" b="1" dirty="0"/>
          </a:p>
        </p:txBody>
      </p:sp>
      <p:sp>
        <p:nvSpPr>
          <p:cNvPr id="3" name="Content Placeholder 2"/>
          <p:cNvSpPr>
            <a:spLocks noGrp="1"/>
          </p:cNvSpPr>
          <p:nvPr>
            <p:ph idx="1"/>
          </p:nvPr>
        </p:nvSpPr>
        <p:spPr/>
        <p:txBody>
          <a:bodyPr>
            <a:normAutofit/>
          </a:bodyPr>
          <a:lstStyle/>
          <a:p>
            <a:r>
              <a:rPr lang="en-US" dirty="0" smtClean="0"/>
              <a:t>Standard content questions keyed to module content such as </a:t>
            </a:r>
            <a:r>
              <a:rPr lang="en-US" i="1" dirty="0" smtClean="0"/>
              <a:t>Climate Change and Wine Grape Quality</a:t>
            </a:r>
            <a:r>
              <a:rPr lang="en-US" dirty="0" smtClean="0"/>
              <a:t>.</a:t>
            </a:r>
          </a:p>
          <a:p>
            <a:pPr>
              <a:buNone/>
            </a:pPr>
            <a:endParaRPr lang="en-US" dirty="0" smtClean="0"/>
          </a:p>
          <a:p>
            <a:r>
              <a:rPr lang="en-US" dirty="0" smtClean="0"/>
              <a:t>Pre-post comparisons allow descriptions of understanding by classes adjusted for differences in pre test.  These tests are similar to regular classroom assessments but are online.</a:t>
            </a: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Accessing assessments</a:t>
            </a:r>
            <a:endParaRPr lang="en-US" b="1" dirty="0"/>
          </a:p>
        </p:txBody>
      </p:sp>
      <p:sp>
        <p:nvSpPr>
          <p:cNvPr id="3" name="Content Placeholder 2"/>
          <p:cNvSpPr>
            <a:spLocks noGrp="1"/>
          </p:cNvSpPr>
          <p:nvPr>
            <p:ph idx="1"/>
          </p:nvPr>
        </p:nvSpPr>
        <p:spPr>
          <a:xfrm>
            <a:off x="457200" y="2249424"/>
            <a:ext cx="8229600" cy="3998976"/>
          </a:xfrm>
        </p:spPr>
        <p:txBody>
          <a:bodyPr/>
          <a:lstStyle/>
          <a:p>
            <a:r>
              <a:rPr lang="en-US" dirty="0" smtClean="0"/>
              <a:t>Assessments accessed online through </a:t>
            </a:r>
            <a:r>
              <a:rPr lang="en-US" dirty="0" err="1" smtClean="0"/>
              <a:t>Surveymonkey</a:t>
            </a:r>
            <a:r>
              <a:rPr lang="en-US" dirty="0" smtClean="0"/>
              <a:t>.  Each institution has own versions of the assessments.  Results are sent to faculty after administration.</a:t>
            </a:r>
            <a:endParaRPr lang="en-US" dirty="0"/>
          </a:p>
          <a:p>
            <a:pPr>
              <a:buNone/>
            </a:pPr>
            <a:endParaRPr lang="en-US" dirty="0" smtClean="0"/>
          </a:p>
          <a:p>
            <a:r>
              <a:rPr lang="en-US" dirty="0" smtClean="0"/>
              <a:t>Example:</a:t>
            </a:r>
            <a:r>
              <a:rPr lang="en-US" sz="2800" dirty="0"/>
              <a:t> </a:t>
            </a:r>
            <a:r>
              <a:rPr lang="en-US" sz="2800" dirty="0" smtClean="0">
                <a:hlinkClick r:id="rId2"/>
              </a:rPr>
              <a:t>https://www.surveymonkey.com/s/JTWQNX7</a:t>
            </a:r>
            <a:endParaRPr lang="en-US" sz="2800" dirty="0" smtClean="0"/>
          </a:p>
          <a:p>
            <a:pPr>
              <a:buNone/>
            </a:pPr>
            <a:endParaRPr lang="en-US" sz="2800" dirty="0" smtClean="0"/>
          </a:p>
        </p:txBody>
      </p:sp>
      <p:sp>
        <p:nvSpPr>
          <p:cNvPr id="4" name="Slide Number Placeholder 3"/>
          <p:cNvSpPr>
            <a:spLocks noGrp="1"/>
          </p:cNvSpPr>
          <p:nvPr>
            <p:ph type="sldNum" sz="quarter" idx="12"/>
          </p:nvPr>
        </p:nvSpPr>
        <p:spPr/>
        <p:txBody>
          <a:bodyPr/>
          <a:lstStyle/>
          <a:p>
            <a:fld id="{98D51763-F0EB-4872-AAC2-BE7ADEDD9C0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Human Subjects</a:t>
            </a:r>
            <a:endParaRPr lang="en-US" b="1" dirty="0"/>
          </a:p>
        </p:txBody>
      </p:sp>
      <p:sp>
        <p:nvSpPr>
          <p:cNvPr id="3" name="Content Placeholder 2"/>
          <p:cNvSpPr>
            <a:spLocks noGrp="1"/>
          </p:cNvSpPr>
          <p:nvPr>
            <p:ph idx="1"/>
          </p:nvPr>
        </p:nvSpPr>
        <p:spPr/>
        <p:txBody>
          <a:bodyPr>
            <a:normAutofit/>
          </a:bodyPr>
          <a:lstStyle/>
          <a:p>
            <a:pPr>
              <a:lnSpc>
                <a:spcPts val="3600"/>
              </a:lnSpc>
            </a:pPr>
            <a:r>
              <a:rPr lang="en-US" dirty="0" smtClean="0"/>
              <a:t>Student responses are anonymous and are used in aggregate so students do not need to fill out informed consent.</a:t>
            </a:r>
          </a:p>
          <a:p>
            <a:pPr>
              <a:lnSpc>
                <a:spcPts val="3600"/>
              </a:lnSpc>
            </a:pPr>
            <a:r>
              <a:rPr lang="en-US" dirty="0" smtClean="0"/>
              <a:t>Most institutions will honor approval that has been granted from the University of Toledo; we will send letter to each participating institution.</a:t>
            </a:r>
          </a:p>
          <a:p>
            <a:pPr>
              <a:lnSpc>
                <a:spcPts val="3600"/>
              </a:lnSpc>
            </a:pPr>
            <a:r>
              <a:rPr lang="en-US" dirty="0" smtClean="0"/>
              <a:t>Assessment used for classroom purposes does not need approval.</a:t>
            </a:r>
          </a:p>
          <a:p>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8001000" cy="1447800"/>
          </a:xfrm>
        </p:spPr>
        <p:txBody>
          <a:bodyPr>
            <a:noAutofit/>
          </a:bodyPr>
          <a:lstStyle/>
          <a:p>
            <a:r>
              <a:rPr lang="en-US" sz="3600" b="1" dirty="0" smtClean="0"/>
              <a:t>NASA-NCSE Interdisciplinary Climate Change Education (NNICCE)</a:t>
            </a:r>
            <a:endParaRPr lang="en-US" sz="3600" b="1" dirty="0"/>
          </a:p>
        </p:txBody>
      </p:sp>
      <p:sp>
        <p:nvSpPr>
          <p:cNvPr id="5" name="Subtitle 4"/>
          <p:cNvSpPr>
            <a:spLocks noGrp="1"/>
          </p:cNvSpPr>
          <p:nvPr>
            <p:ph type="subTitle" idx="1"/>
          </p:nvPr>
        </p:nvSpPr>
        <p:spPr>
          <a:xfrm>
            <a:off x="1066800" y="4724400"/>
            <a:ext cx="7086600" cy="1371600"/>
          </a:xfrm>
        </p:spPr>
        <p:txBody>
          <a:bodyPr/>
          <a:lstStyle/>
          <a:p>
            <a:r>
              <a:rPr lang="en-US" sz="2800" b="1" dirty="0" smtClean="0">
                <a:solidFill>
                  <a:srgbClr val="7030A0"/>
                </a:solidFill>
              </a:rPr>
              <a:t>Funded by</a:t>
            </a:r>
          </a:p>
          <a:p>
            <a:r>
              <a:rPr lang="en-US" b="1" dirty="0" smtClean="0">
                <a:solidFill>
                  <a:srgbClr val="7030A0"/>
                </a:solidFill>
              </a:rPr>
              <a:t>NASA Global Climate Change Education</a:t>
            </a:r>
            <a:endParaRPr lang="en-US" b="1" dirty="0">
              <a:solidFill>
                <a:srgbClr val="7030A0"/>
              </a:solidFill>
            </a:endParaRPr>
          </a:p>
        </p:txBody>
      </p:sp>
      <p:sp>
        <p:nvSpPr>
          <p:cNvPr id="4" name="Slide Number Placeholder 3"/>
          <p:cNvSpPr>
            <a:spLocks noGrp="1"/>
          </p:cNvSpPr>
          <p:nvPr>
            <p:ph type="sldNum" sz="quarter" idx="12"/>
          </p:nvPr>
        </p:nvSpPr>
        <p:spPr/>
        <p:txBody>
          <a:bodyPr/>
          <a:lstStyle/>
          <a:p>
            <a:fld id="{98D51763-F0EB-4872-AAC2-BE7ADEDD9C05}" type="slidenum">
              <a:rPr lang="en-US" smtClean="0"/>
              <a:pPr/>
              <a:t>6</a:t>
            </a:fld>
            <a:endParaRPr lang="en-US"/>
          </a:p>
        </p:txBody>
      </p:sp>
      <p:sp>
        <p:nvSpPr>
          <p:cNvPr id="6" name="TextBox 5"/>
          <p:cNvSpPr txBox="1"/>
          <p:nvPr/>
        </p:nvSpPr>
        <p:spPr>
          <a:xfrm>
            <a:off x="2514600" y="685800"/>
            <a:ext cx="3810000" cy="584775"/>
          </a:xfrm>
          <a:prstGeom prst="rect">
            <a:avLst/>
          </a:prstGeom>
          <a:noFill/>
        </p:spPr>
        <p:txBody>
          <a:bodyPr wrap="square" rtlCol="0">
            <a:spAutoFit/>
          </a:bodyPr>
          <a:lstStyle/>
          <a:p>
            <a:r>
              <a:rPr lang="en-US" sz="3200" b="1" u="sng" dirty="0" smtClean="0">
                <a:solidFill>
                  <a:schemeClr val="bg2"/>
                </a:solidFill>
              </a:rPr>
              <a:t>Present Project:</a:t>
            </a:r>
            <a:endParaRPr lang="en-US" sz="3200" b="1" dirty="0">
              <a:solidFill>
                <a:schemeClr val="bg2"/>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fontScale="90000"/>
          </a:bodyPr>
          <a:lstStyle/>
          <a:p>
            <a:r>
              <a:rPr lang="en-US" dirty="0" smtClean="0"/>
              <a:t>An Example of Results from Toledo</a:t>
            </a:r>
            <a:br>
              <a:rPr lang="en-US" dirty="0" smtClean="0"/>
            </a:br>
            <a:r>
              <a:rPr lang="en-US" dirty="0" smtClean="0"/>
              <a:t>n = 128</a:t>
            </a:r>
            <a:endParaRPr lang="en-US" dirty="0"/>
          </a:p>
        </p:txBody>
      </p:sp>
      <p:pic>
        <p:nvPicPr>
          <p:cNvPr id="1026" name="Picture 2"/>
          <p:cNvPicPr>
            <a:picLocks noGrp="1" noChangeAspect="1" noChangeArrowheads="1"/>
          </p:cNvPicPr>
          <p:nvPr>
            <p:ph idx="1"/>
          </p:nvPr>
        </p:nvPicPr>
        <p:blipFill>
          <a:blip r:embed="rId2" cstate="screen"/>
          <a:srcRect/>
          <a:stretch>
            <a:fillRect/>
          </a:stretch>
        </p:blipFill>
        <p:spPr bwMode="auto">
          <a:xfrm>
            <a:off x="2198687" y="1457326"/>
            <a:ext cx="4651633" cy="3724274"/>
          </a:xfrm>
          <a:prstGeom prst="rect">
            <a:avLst/>
          </a:prstGeom>
          <a:noFill/>
          <a:ln w="9525">
            <a:noFill/>
            <a:miter lim="800000"/>
            <a:headEnd/>
            <a:tailEnd/>
          </a:ln>
          <a:effectLst/>
        </p:spPr>
      </p:pic>
      <p:sp>
        <p:nvSpPr>
          <p:cNvPr id="5" name="TextBox 4"/>
          <p:cNvSpPr txBox="1"/>
          <p:nvPr/>
        </p:nvSpPr>
        <p:spPr>
          <a:xfrm>
            <a:off x="2438400" y="5410200"/>
            <a:ext cx="4876800" cy="923330"/>
          </a:xfrm>
          <a:prstGeom prst="rect">
            <a:avLst/>
          </a:prstGeom>
          <a:noFill/>
        </p:spPr>
        <p:txBody>
          <a:bodyPr wrap="square" rtlCol="0">
            <a:spAutoFit/>
          </a:bodyPr>
          <a:lstStyle/>
          <a:p>
            <a:r>
              <a:rPr lang="en-US" dirty="0" smtClean="0"/>
              <a:t>Large majority of students  agree with statements such as: “</a:t>
            </a:r>
            <a:r>
              <a:rPr lang="en-US" i="1" dirty="0" smtClean="0"/>
              <a:t>I believe people should change their lifestyles to help minimize climate change.”  (~90%)</a:t>
            </a:r>
            <a:endParaRPr lang="en-US" i="1" dirty="0"/>
          </a:p>
        </p:txBody>
      </p:sp>
      <p:sp>
        <p:nvSpPr>
          <p:cNvPr id="6" name="Slide Number Placeholder 5"/>
          <p:cNvSpPr>
            <a:spLocks noGrp="1"/>
          </p:cNvSpPr>
          <p:nvPr>
            <p:ph type="sldNum" sz="quarter" idx="12"/>
          </p:nvPr>
        </p:nvSpPr>
        <p:spPr/>
        <p:txBody>
          <a:bodyPr/>
          <a:lstStyle/>
          <a:p>
            <a:fld id="{98D51763-F0EB-4872-AAC2-BE7ADEDD9C05}"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066800"/>
          </a:xfrm>
        </p:spPr>
        <p:txBody>
          <a:bodyPr>
            <a:normAutofit fontScale="90000"/>
          </a:bodyPr>
          <a:lstStyle/>
          <a:p>
            <a:r>
              <a:rPr lang="en-US" dirty="0" smtClean="0"/>
              <a:t>Links to attitude and content questions</a:t>
            </a:r>
            <a:endParaRPr lang="en-US" dirty="0"/>
          </a:p>
        </p:txBody>
      </p:sp>
      <p:sp>
        <p:nvSpPr>
          <p:cNvPr id="3" name="Content Placeholder 2"/>
          <p:cNvSpPr>
            <a:spLocks noGrp="1"/>
          </p:cNvSpPr>
          <p:nvPr>
            <p:ph idx="1"/>
          </p:nvPr>
        </p:nvSpPr>
        <p:spPr>
          <a:xfrm>
            <a:off x="457200" y="2249424"/>
            <a:ext cx="8686800" cy="4325112"/>
          </a:xfrm>
        </p:spPr>
        <p:txBody>
          <a:bodyPr/>
          <a:lstStyle/>
          <a:p>
            <a:pPr marL="342900" lvl="1" indent="-342900">
              <a:buFont typeface="Arial" pitchFamily="34" charset="0"/>
              <a:buChar char="•"/>
            </a:pPr>
            <a:r>
              <a:rPr lang="en-US" sz="3200" dirty="0" smtClean="0"/>
              <a:t>Attitu</a:t>
            </a:r>
            <a:r>
              <a:rPr lang="en-US" sz="3200" dirty="0" smtClean="0">
                <a:solidFill>
                  <a:schemeClr val="accent6">
                    <a:lumMod val="75000"/>
                  </a:schemeClr>
                </a:solidFill>
              </a:rPr>
              <a:t>de</a:t>
            </a:r>
          </a:p>
          <a:p>
            <a:pPr marL="742950" lvl="2" indent="-342900"/>
            <a:r>
              <a:rPr lang="en-US" sz="2800" dirty="0" smtClean="0">
                <a:hlinkClick r:id="rId2"/>
              </a:rPr>
              <a:t>https://www.surveymonkey.com/s/JBDKWXS</a:t>
            </a:r>
            <a:endParaRPr lang="en-US" sz="2800" dirty="0" smtClean="0"/>
          </a:p>
          <a:p>
            <a:pPr marL="365125" indent="-365125"/>
            <a:r>
              <a:rPr lang="en-US" sz="3200" dirty="0" smtClean="0">
                <a:solidFill>
                  <a:schemeClr val="accent6">
                    <a:lumMod val="75000"/>
                  </a:schemeClr>
                </a:solidFill>
              </a:rPr>
              <a:t>Content</a:t>
            </a:r>
          </a:p>
          <a:p>
            <a:pPr lvl="1">
              <a:buFont typeface="Arial" pitchFamily="34" charset="0"/>
              <a:buChar char="•"/>
            </a:pPr>
            <a:r>
              <a:rPr lang="en-US" dirty="0" smtClean="0">
                <a:hlinkClick r:id="rId3"/>
              </a:rPr>
              <a:t>https://www.surveymonkey.com/s/JTWQNX7</a:t>
            </a:r>
            <a:endParaRPr lang="en-US" dirty="0" smtClean="0"/>
          </a:p>
          <a:p>
            <a:pPr lvl="1"/>
            <a:endParaRPr lang="en-US" dirty="0" smtClean="0"/>
          </a:p>
          <a:p>
            <a:pPr lvl="1"/>
            <a:r>
              <a:rPr lang="en-US" dirty="0" smtClean="0"/>
              <a:t>Contact Tim Weston for your own link: </a:t>
            </a:r>
          </a:p>
          <a:p>
            <a:pPr lvl="1"/>
            <a:r>
              <a:rPr lang="en-US" dirty="0" smtClean="0"/>
              <a:t>westont@colorado.edu</a:t>
            </a:r>
          </a:p>
          <a:p>
            <a:pPr lvl="1">
              <a:buNone/>
            </a:pP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b="1" dirty="0" smtClean="0"/>
              <a:t>Additional Partners</a:t>
            </a:r>
            <a:endParaRPr lang="en-US" b="1" dirty="0"/>
          </a:p>
        </p:txBody>
      </p:sp>
      <p:sp>
        <p:nvSpPr>
          <p:cNvPr id="3" name="Content Placeholder 2"/>
          <p:cNvSpPr>
            <a:spLocks noGrp="1"/>
          </p:cNvSpPr>
          <p:nvPr>
            <p:ph idx="1"/>
          </p:nvPr>
        </p:nvSpPr>
        <p:spPr>
          <a:xfrm>
            <a:off x="457200" y="1752601"/>
            <a:ext cx="8229600" cy="3200399"/>
          </a:xfrm>
        </p:spPr>
        <p:txBody>
          <a:bodyPr/>
          <a:lstStyle/>
          <a:p>
            <a:pPr>
              <a:lnSpc>
                <a:spcPts val="3800"/>
              </a:lnSpc>
            </a:pPr>
            <a:r>
              <a:rPr lang="en-US" dirty="0" smtClean="0"/>
              <a:t>Kevin </a:t>
            </a:r>
            <a:r>
              <a:rPr lang="en-US" dirty="0" err="1" smtClean="0"/>
              <a:t>Spigel</a:t>
            </a:r>
            <a:r>
              <a:rPr lang="en-US" dirty="0" smtClean="0"/>
              <a:t>, Unity C</a:t>
            </a:r>
          </a:p>
          <a:p>
            <a:pPr>
              <a:lnSpc>
                <a:spcPts val="3800"/>
              </a:lnSpc>
            </a:pPr>
            <a:r>
              <a:rPr lang="en-US" dirty="0" smtClean="0"/>
              <a:t>Marcia Owens, Florida A &amp; MU</a:t>
            </a:r>
          </a:p>
          <a:p>
            <a:pPr>
              <a:lnSpc>
                <a:spcPts val="3800"/>
              </a:lnSpc>
            </a:pPr>
            <a:r>
              <a:rPr lang="en-US" dirty="0" smtClean="0"/>
              <a:t>Barry Benedict, U of Texas El Paso</a:t>
            </a:r>
          </a:p>
          <a:p>
            <a:pPr>
              <a:lnSpc>
                <a:spcPts val="3800"/>
              </a:lnSpc>
            </a:pPr>
            <a:r>
              <a:rPr lang="en-US" dirty="0" smtClean="0"/>
              <a:t>Maggie Surface, U of Delaware</a:t>
            </a:r>
          </a:p>
          <a:p>
            <a:pPr>
              <a:lnSpc>
                <a:spcPts val="3800"/>
              </a:lnSpc>
            </a:pPr>
            <a:r>
              <a:rPr lang="en-US" dirty="0" smtClean="0"/>
              <a:t>Susan </a:t>
            </a:r>
            <a:r>
              <a:rPr lang="en-US" dirty="0" err="1" smtClean="0"/>
              <a:t>Ustin</a:t>
            </a:r>
            <a:r>
              <a:rPr lang="en-US" dirty="0" smtClean="0"/>
              <a:t>, U California at Davis</a:t>
            </a:r>
            <a:endParaRPr lang="en-US" dirty="0"/>
          </a:p>
        </p:txBody>
      </p:sp>
      <p:sp>
        <p:nvSpPr>
          <p:cNvPr id="4" name="Slide Number Placeholder 3"/>
          <p:cNvSpPr>
            <a:spLocks noGrp="1"/>
          </p:cNvSpPr>
          <p:nvPr>
            <p:ph type="sldNum" sz="quarter" idx="12"/>
          </p:nvPr>
        </p:nvSpPr>
        <p:spPr/>
        <p:txBody>
          <a:bodyPr/>
          <a:lstStyle/>
          <a:p>
            <a:fld id="{98D51763-F0EB-4872-AAC2-BE7ADEDD9C05}"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524000"/>
            <a:ext cx="7772400" cy="1470025"/>
          </a:xfrm>
        </p:spPr>
        <p:txBody>
          <a:bodyPr>
            <a:normAutofit/>
          </a:bodyPr>
          <a:lstStyle/>
          <a:p>
            <a:r>
              <a:rPr lang="en-US" b="1" dirty="0" smtClean="0"/>
              <a:t>For further information and assistance:</a:t>
            </a:r>
            <a:endParaRPr lang="en-US" b="1" dirty="0"/>
          </a:p>
        </p:txBody>
      </p:sp>
      <p:sp>
        <p:nvSpPr>
          <p:cNvPr id="6" name="Subtitle 5"/>
          <p:cNvSpPr>
            <a:spLocks noGrp="1"/>
          </p:cNvSpPr>
          <p:nvPr>
            <p:ph type="subTitle" idx="1"/>
          </p:nvPr>
        </p:nvSpPr>
        <p:spPr/>
        <p:txBody>
          <a:bodyPr>
            <a:normAutofit/>
          </a:bodyPr>
          <a:lstStyle/>
          <a:p>
            <a:r>
              <a:rPr lang="en-US" sz="4000" b="1" dirty="0" smtClean="0">
                <a:solidFill>
                  <a:schemeClr val="tx2"/>
                </a:solidFill>
              </a:rPr>
              <a:t>Andy Jorgensen</a:t>
            </a:r>
          </a:p>
          <a:p>
            <a:r>
              <a:rPr lang="en-US" dirty="0" smtClean="0">
                <a:solidFill>
                  <a:schemeClr val="tx2"/>
                </a:solidFill>
                <a:hlinkClick r:id="rId2"/>
              </a:rPr>
              <a:t>andy.jorgensen@utoledo.edu</a:t>
            </a:r>
            <a:endParaRPr lang="en-US" dirty="0" smtClean="0">
              <a:solidFill>
                <a:schemeClr val="tx2"/>
              </a:solidFill>
            </a:endParaRPr>
          </a:p>
          <a:p>
            <a:r>
              <a:rPr lang="en-US" dirty="0" smtClean="0">
                <a:solidFill>
                  <a:schemeClr val="tx2"/>
                </a:solidFill>
              </a:rPr>
              <a:t>419-530-4579</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98D51763-F0EB-4872-AAC2-BE7ADEDD9C05}" type="slidenum">
              <a:rPr lang="en-US" smtClean="0"/>
              <a:pPr/>
              <a:t>63</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808038"/>
          </a:xfrm>
        </p:spPr>
        <p:txBody>
          <a:bodyPr/>
          <a:lstStyle/>
          <a:p>
            <a:pPr fontAlgn="auto">
              <a:spcAft>
                <a:spcPts val="0"/>
              </a:spcAft>
              <a:defRPr/>
            </a:pPr>
            <a:r>
              <a:rPr lang="en-US" b="1" dirty="0" smtClean="0">
                <a:solidFill>
                  <a:srgbClr val="261791"/>
                </a:solidFill>
              </a:rPr>
              <a:t>Project Goal</a:t>
            </a:r>
            <a:endParaRPr lang="en-US" b="1" dirty="0">
              <a:solidFill>
                <a:srgbClr val="261791"/>
              </a:solidFill>
            </a:endParaRPr>
          </a:p>
        </p:txBody>
      </p:sp>
      <p:sp>
        <p:nvSpPr>
          <p:cNvPr id="15362" name="Content Placeholder 2"/>
          <p:cNvSpPr>
            <a:spLocks noGrp="1"/>
          </p:cNvSpPr>
          <p:nvPr>
            <p:ph idx="1"/>
          </p:nvPr>
        </p:nvSpPr>
        <p:spPr>
          <a:xfrm>
            <a:off x="381000" y="1905000"/>
            <a:ext cx="8229600" cy="3657600"/>
          </a:xfrm>
        </p:spPr>
        <p:txBody>
          <a:bodyPr>
            <a:normAutofit fontScale="92500"/>
          </a:bodyPr>
          <a:lstStyle/>
          <a:p>
            <a:pPr>
              <a:lnSpc>
                <a:spcPts val="3400"/>
              </a:lnSpc>
              <a:spcBef>
                <a:spcPts val="1200"/>
              </a:spcBef>
              <a:spcAft>
                <a:spcPts val="600"/>
              </a:spcAft>
            </a:pPr>
            <a:r>
              <a:rPr lang="en-US" sz="2800" dirty="0" smtClean="0"/>
              <a:t>To develop a robust curricular package for a general education course on climate change that universities across the country can readily adopt and adapt.</a:t>
            </a:r>
          </a:p>
          <a:p>
            <a:pPr>
              <a:lnSpc>
                <a:spcPts val="3400"/>
              </a:lnSpc>
              <a:spcBef>
                <a:spcPts val="1200"/>
              </a:spcBef>
            </a:pPr>
            <a:r>
              <a:rPr lang="en-US" sz="2800" dirty="0" smtClean="0"/>
              <a:t>Course components </a:t>
            </a:r>
            <a:r>
              <a:rPr lang="en-US" dirty="0" smtClean="0"/>
              <a:t>are</a:t>
            </a:r>
            <a:r>
              <a:rPr lang="en-US" sz="2800" dirty="0" smtClean="0"/>
              <a:t> based on NASA resources and other sources; they encourage students to study the issues independently and propose solutions based on objective information.</a:t>
            </a:r>
          </a:p>
        </p:txBody>
      </p:sp>
      <p:sp>
        <p:nvSpPr>
          <p:cNvPr id="4" name="Slide Number Placeholder 3"/>
          <p:cNvSpPr>
            <a:spLocks noGrp="1"/>
          </p:cNvSpPr>
          <p:nvPr>
            <p:ph type="sldNum" sz="quarter" idx="12"/>
          </p:nvPr>
        </p:nvSpPr>
        <p:spPr/>
        <p:txBody>
          <a:bodyPr/>
          <a:lstStyle/>
          <a:p>
            <a:fld id="{98D51763-F0EB-4872-AAC2-BE7ADEDD9C0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smtClean="0">
                <a:solidFill>
                  <a:srgbClr val="261791"/>
                </a:solidFill>
              </a:rPr>
              <a:t>Available NASA Resources</a:t>
            </a:r>
            <a:endParaRPr lang="en-US" b="1" dirty="0">
              <a:solidFill>
                <a:srgbClr val="261791"/>
              </a:solidFill>
            </a:endParaRPr>
          </a:p>
        </p:txBody>
      </p:sp>
      <p:sp>
        <p:nvSpPr>
          <p:cNvPr id="3" name="Content Placeholder 2"/>
          <p:cNvSpPr>
            <a:spLocks noGrp="1"/>
          </p:cNvSpPr>
          <p:nvPr>
            <p:ph idx="1"/>
          </p:nvPr>
        </p:nvSpPr>
        <p:spPr>
          <a:xfrm>
            <a:off x="457200" y="1676400"/>
            <a:ext cx="8229600" cy="3733800"/>
          </a:xfrm>
        </p:spPr>
        <p:txBody>
          <a:bodyPr/>
          <a:lstStyle/>
          <a:p>
            <a:pPr>
              <a:lnSpc>
                <a:spcPts val="3600"/>
              </a:lnSpc>
              <a:spcBef>
                <a:spcPts val="600"/>
              </a:spcBef>
            </a:pPr>
            <a:r>
              <a:rPr lang="en-US" dirty="0" err="1" smtClean="0"/>
              <a:t>Landsat</a:t>
            </a:r>
            <a:r>
              <a:rPr lang="en-US" dirty="0" smtClean="0"/>
              <a:t> satellite images</a:t>
            </a:r>
          </a:p>
          <a:p>
            <a:pPr lvl="1">
              <a:lnSpc>
                <a:spcPts val="3600"/>
              </a:lnSpc>
              <a:spcBef>
                <a:spcPts val="600"/>
              </a:spcBef>
            </a:pPr>
            <a:r>
              <a:rPr lang="en-US" dirty="0" smtClean="0"/>
              <a:t>1975, 1985, 1995, 2005</a:t>
            </a:r>
          </a:p>
          <a:p>
            <a:pPr lvl="2">
              <a:lnSpc>
                <a:spcPts val="3600"/>
              </a:lnSpc>
              <a:spcBef>
                <a:spcPts val="600"/>
              </a:spcBef>
            </a:pPr>
            <a:r>
              <a:rPr lang="en-US" dirty="0" smtClean="0"/>
              <a:t>Includes indication of vegetation and drought</a:t>
            </a:r>
          </a:p>
          <a:p>
            <a:pPr lvl="2">
              <a:lnSpc>
                <a:spcPts val="3600"/>
              </a:lnSpc>
              <a:spcBef>
                <a:spcPts val="600"/>
              </a:spcBef>
            </a:pPr>
            <a:r>
              <a:rPr lang="en-US" dirty="0" smtClean="0"/>
              <a:t>27 local settings, 27 regional settings, all US</a:t>
            </a:r>
          </a:p>
          <a:p>
            <a:pPr>
              <a:lnSpc>
                <a:spcPts val="3600"/>
              </a:lnSpc>
              <a:spcBef>
                <a:spcPts val="600"/>
              </a:spcBef>
            </a:pPr>
            <a:r>
              <a:rPr lang="en-US" dirty="0" smtClean="0"/>
              <a:t>Precipitation and temperature data</a:t>
            </a:r>
          </a:p>
          <a:p>
            <a:pPr>
              <a:lnSpc>
                <a:spcPts val="3600"/>
              </a:lnSpc>
              <a:spcBef>
                <a:spcPts val="600"/>
              </a:spcBef>
            </a:pPr>
            <a:r>
              <a:rPr lang="en-US" dirty="0" smtClean="0"/>
              <a:t>Climate Time Machine</a:t>
            </a:r>
          </a:p>
        </p:txBody>
      </p:sp>
      <p:sp>
        <p:nvSpPr>
          <p:cNvPr id="4" name="Slide Number Placeholder 3"/>
          <p:cNvSpPr>
            <a:spLocks noGrp="1"/>
          </p:cNvSpPr>
          <p:nvPr>
            <p:ph type="sldNum" sz="quarter" idx="12"/>
          </p:nvPr>
        </p:nvSpPr>
        <p:spPr/>
        <p:txBody>
          <a:bodyPr/>
          <a:lstStyle/>
          <a:p>
            <a:fld id="{98D51763-F0EB-4872-AAC2-BE7ADEDD9C0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sz="4400" b="1" dirty="0" smtClean="0"/>
              <a:t>Related Project by NCSE</a:t>
            </a:r>
            <a:endParaRPr lang="en-US" sz="4400" b="1" dirty="0"/>
          </a:p>
        </p:txBody>
      </p:sp>
      <p:sp>
        <p:nvSpPr>
          <p:cNvPr id="3" name="Content Placeholder 2"/>
          <p:cNvSpPr>
            <a:spLocks noGrp="1"/>
          </p:cNvSpPr>
          <p:nvPr>
            <p:ph idx="1"/>
          </p:nvPr>
        </p:nvSpPr>
        <p:spPr>
          <a:xfrm>
            <a:off x="228600" y="1600200"/>
            <a:ext cx="8686800" cy="5105400"/>
          </a:xfrm>
        </p:spPr>
        <p:txBody>
          <a:bodyPr>
            <a:normAutofit fontScale="92500"/>
          </a:bodyPr>
          <a:lstStyle/>
          <a:p>
            <a:pPr algn="ctr">
              <a:lnSpc>
                <a:spcPts val="3200"/>
              </a:lnSpc>
              <a:spcBef>
                <a:spcPts val="0"/>
              </a:spcBef>
              <a:spcAft>
                <a:spcPts val="600"/>
              </a:spcAft>
              <a:buNone/>
            </a:pPr>
            <a:r>
              <a:rPr lang="en-US" sz="3400" b="1" dirty="0" smtClean="0"/>
              <a:t>Creating a Learning Community for </a:t>
            </a:r>
          </a:p>
          <a:p>
            <a:pPr algn="ctr">
              <a:lnSpc>
                <a:spcPts val="3200"/>
              </a:lnSpc>
              <a:spcBef>
                <a:spcPts val="0"/>
              </a:spcBef>
              <a:spcAft>
                <a:spcPts val="600"/>
              </a:spcAft>
              <a:buNone/>
            </a:pPr>
            <a:r>
              <a:rPr lang="en-US" sz="3400" b="1" dirty="0" smtClean="0"/>
              <a:t>Solutions to Climate Change</a:t>
            </a:r>
            <a:endParaRPr lang="en-US" sz="3400" dirty="0" smtClean="0"/>
          </a:p>
          <a:p>
            <a:pPr>
              <a:lnSpc>
                <a:spcPts val="2700"/>
              </a:lnSpc>
              <a:spcBef>
                <a:spcPts val="1200"/>
              </a:spcBef>
            </a:pPr>
            <a:r>
              <a:rPr lang="en-US" sz="2400" dirty="0" smtClean="0"/>
              <a:t>Through the NSF’s Climate Change Education program NCSE is creating a nationwide cyber-enabled learning community called:</a:t>
            </a:r>
          </a:p>
          <a:p>
            <a:pPr>
              <a:lnSpc>
                <a:spcPts val="2700"/>
              </a:lnSpc>
              <a:spcBef>
                <a:spcPts val="1200"/>
              </a:spcBef>
            </a:pPr>
            <a:r>
              <a:rPr lang="en-US" sz="2400" b="1" dirty="0" smtClean="0"/>
              <a:t>CAMEL </a:t>
            </a:r>
            <a:r>
              <a:rPr lang="en-US" sz="2400" dirty="0" smtClean="0"/>
              <a:t>(</a:t>
            </a:r>
            <a:r>
              <a:rPr lang="en-US" sz="2400" i="1" u="sng" dirty="0" smtClean="0"/>
              <a:t>C</a:t>
            </a:r>
            <a:r>
              <a:rPr lang="en-US" sz="2400" dirty="0" smtClean="0"/>
              <a:t>limate, </a:t>
            </a:r>
            <a:r>
              <a:rPr lang="en-US" sz="2400" i="1" u="sng" dirty="0" smtClean="0"/>
              <a:t>A</a:t>
            </a:r>
            <a:r>
              <a:rPr lang="en-US" sz="2400" dirty="0" smtClean="0"/>
              <a:t>daptation, and </a:t>
            </a:r>
            <a:r>
              <a:rPr lang="en-US" sz="2400" i="1" u="sng" dirty="0" smtClean="0"/>
              <a:t>M</a:t>
            </a:r>
            <a:r>
              <a:rPr lang="en-US" sz="2400" dirty="0" smtClean="0"/>
              <a:t>itigation </a:t>
            </a:r>
            <a:r>
              <a:rPr lang="en-US" sz="2400" i="1" u="sng" dirty="0" smtClean="0"/>
              <a:t>e</a:t>
            </a:r>
            <a:r>
              <a:rPr lang="en-US" sz="2400" dirty="0" smtClean="0"/>
              <a:t>-</a:t>
            </a:r>
            <a:r>
              <a:rPr lang="en-US" sz="2400" i="1" u="sng" dirty="0" smtClean="0"/>
              <a:t>L</a:t>
            </a:r>
            <a:r>
              <a:rPr lang="en-US" sz="2400" dirty="0" smtClean="0"/>
              <a:t>earning). </a:t>
            </a:r>
          </a:p>
          <a:p>
            <a:pPr>
              <a:lnSpc>
                <a:spcPts val="2700"/>
              </a:lnSpc>
              <a:spcBef>
                <a:spcPts val="1200"/>
              </a:spcBef>
            </a:pPr>
            <a:r>
              <a:rPr lang="en-US" sz="2400" dirty="0" smtClean="0"/>
              <a:t>CAMEL will engage experts in science, policy and decision-making, education, and assessment in the production of a virtual toolbox of curricular resources designed for teaching climate change causes, consequences, and solutions. </a:t>
            </a:r>
          </a:p>
          <a:p>
            <a:pPr>
              <a:lnSpc>
                <a:spcPts val="2700"/>
              </a:lnSpc>
              <a:spcBef>
                <a:spcPts val="1200"/>
              </a:spcBef>
            </a:pPr>
            <a:r>
              <a:rPr lang="en-US" sz="2400" dirty="0" smtClean="0"/>
              <a:t>The audience will be faculty who teach at all undergraduate levels.</a:t>
            </a:r>
          </a:p>
          <a:p>
            <a:pPr>
              <a:lnSpc>
                <a:spcPts val="2700"/>
              </a:lnSpc>
              <a:spcBef>
                <a:spcPts val="1200"/>
              </a:spcBef>
            </a:pPr>
            <a:r>
              <a:rPr lang="en-US" sz="2400" dirty="0" smtClean="0"/>
              <a:t>NNICCE Resources will become first components of CAMEL</a:t>
            </a:r>
          </a:p>
        </p:txBody>
      </p:sp>
      <p:sp>
        <p:nvSpPr>
          <p:cNvPr id="4" name="Slide Number Placeholder 3"/>
          <p:cNvSpPr>
            <a:spLocks noGrp="1"/>
          </p:cNvSpPr>
          <p:nvPr>
            <p:ph type="sldNum" sz="quarter" idx="12"/>
          </p:nvPr>
        </p:nvSpPr>
        <p:spPr/>
        <p:txBody>
          <a:bodyPr/>
          <a:lstStyle/>
          <a:p>
            <a:fld id="{98D51763-F0EB-4872-AAC2-BE7ADEDD9C05}"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1636</TotalTime>
  <Words>2083</Words>
  <Application>Microsoft Macintosh PowerPoint</Application>
  <PresentationFormat>On-screen Show (4:3)</PresentationFormat>
  <Paragraphs>366</Paragraphs>
  <Slides>63</Slides>
  <Notes>5</Notes>
  <HiddenSlides>0</HiddenSlides>
  <MMClips>0</MMClips>
  <ScaleCrop>false</ScaleCrop>
  <HeadingPairs>
    <vt:vector size="4" baseType="variant">
      <vt:variant>
        <vt:lpstr>Design Template</vt:lpstr>
      </vt:variant>
      <vt:variant>
        <vt:i4>1</vt:i4>
      </vt:variant>
      <vt:variant>
        <vt:lpstr>Slide Titles</vt:lpstr>
      </vt:variant>
      <vt:variant>
        <vt:i4>63</vt:i4>
      </vt:variant>
    </vt:vector>
  </HeadingPairs>
  <TitlesOfParts>
    <vt:vector size="64" baseType="lpstr">
      <vt:lpstr>Urban</vt:lpstr>
      <vt:lpstr>Climate Change Education Modules  Developed By Members of the: Council of Environmental Deans &amp; Directors  A Program of the: National Council for Science and the Environment </vt:lpstr>
      <vt:lpstr>Presentation Agenda</vt:lpstr>
      <vt:lpstr>&gt;National Council for Science &amp; the Environment &gt;Council of Environmental Deans &amp; Directors &gt;Climate Change Education Project</vt:lpstr>
      <vt:lpstr>Slide 4</vt:lpstr>
      <vt:lpstr>Slide 5</vt:lpstr>
      <vt:lpstr>NASA-NCSE Interdisciplinary Climate Change Education (NNICCE)</vt:lpstr>
      <vt:lpstr>Project Goal</vt:lpstr>
      <vt:lpstr>Available NASA Resources</vt:lpstr>
      <vt:lpstr>Related Project by NCSE</vt:lpstr>
      <vt:lpstr>Encyclopedia of Earth and Earth Portal for Module Access &amp; Use</vt:lpstr>
      <vt:lpstr>Module Access and Use</vt:lpstr>
      <vt:lpstr>TrUnity</vt:lpstr>
      <vt:lpstr>NNICCE Modules on the  Encyclopedia of Earth</vt:lpstr>
      <vt:lpstr>Slide 14</vt:lpstr>
      <vt:lpstr>Slide 15</vt:lpstr>
      <vt:lpstr>NNICCE Modules on the Earth Portal</vt:lpstr>
      <vt:lpstr>NNICCE Module on the Earth Portal</vt:lpstr>
      <vt:lpstr>Student Community on the Earth Portal</vt:lpstr>
      <vt:lpstr>Student Community on the Earth Portal</vt:lpstr>
      <vt:lpstr>Introduction to Specific Modules</vt:lpstr>
      <vt:lpstr>Ice Core Data  and  Recent Climate Change</vt:lpstr>
      <vt:lpstr>Modules</vt:lpstr>
      <vt:lpstr>Topics</vt:lpstr>
      <vt:lpstr>The Data Record</vt:lpstr>
      <vt:lpstr>The Data Record</vt:lpstr>
      <vt:lpstr>The Data Record</vt:lpstr>
      <vt:lpstr>Pedagogy</vt:lpstr>
      <vt:lpstr>How to use the modules</vt:lpstr>
      <vt:lpstr>Climate Change Impacts on Colorado River Water Supply</vt:lpstr>
      <vt:lpstr>Slide 30</vt:lpstr>
      <vt:lpstr>Slide 31</vt:lpstr>
      <vt:lpstr>Slide 32</vt:lpstr>
      <vt:lpstr>Slide 33</vt:lpstr>
      <vt:lpstr>Slide 34</vt:lpstr>
      <vt:lpstr>Slide 35</vt:lpstr>
      <vt:lpstr>Slide 36</vt:lpstr>
      <vt:lpstr>Slide 37</vt:lpstr>
      <vt:lpstr>Las Vegas Valley </vt:lpstr>
      <vt:lpstr>Slide 39</vt:lpstr>
      <vt:lpstr>Slide 40</vt:lpstr>
      <vt:lpstr>Slide 41</vt:lpstr>
      <vt:lpstr>Arnold J. Bloom Dept. of Plant Sciences U. of California at Davis ajbloom@ucdavis.edu</vt:lpstr>
      <vt:lpstr>Slide 43</vt:lpstr>
      <vt:lpstr>Slide 44</vt:lpstr>
      <vt:lpstr>Slide 45</vt:lpstr>
      <vt:lpstr>Winkler Scale</vt:lpstr>
      <vt:lpstr>Winkler Scale</vt:lpstr>
      <vt:lpstr>Slide 48</vt:lpstr>
      <vt:lpstr>Slide 49</vt:lpstr>
      <vt:lpstr>Slide 50</vt:lpstr>
      <vt:lpstr>Slide 51</vt:lpstr>
      <vt:lpstr>Conclusions</vt:lpstr>
      <vt:lpstr>Using the Project Evaluation Tools</vt:lpstr>
      <vt:lpstr>Purposes for Assessment </vt:lpstr>
      <vt:lpstr>Assessment Instruments: Attitude Questions for pre/post</vt:lpstr>
      <vt:lpstr>Ten content knowledge questions </vt:lpstr>
      <vt:lpstr>Specific questions keyed to modules</vt:lpstr>
      <vt:lpstr>Accessing assessments</vt:lpstr>
      <vt:lpstr>Human Subjects</vt:lpstr>
      <vt:lpstr>An Example of Results from Toledo n = 128</vt:lpstr>
      <vt:lpstr>Links to attitude and content questions</vt:lpstr>
      <vt:lpstr>Additional Partners</vt:lpstr>
      <vt:lpstr>For further information and assistance:</vt:lpstr>
    </vt:vector>
  </TitlesOfParts>
  <Company>NCSE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the Earth Portal and Encyclopedia of the Earth</dc:title>
  <dc:creator>Maggie Surface</dc:creator>
  <cp:lastModifiedBy>Marian Grogan</cp:lastModifiedBy>
  <cp:revision>101</cp:revision>
  <dcterms:created xsi:type="dcterms:W3CDTF">2010-11-15T17:35:51Z</dcterms:created>
  <dcterms:modified xsi:type="dcterms:W3CDTF">2010-11-15T17:37:57Z</dcterms:modified>
</cp:coreProperties>
</file>