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0"/>
  </p:notesMasterIdLst>
  <p:sldIdLst>
    <p:sldId id="269" r:id="rId2"/>
    <p:sldId id="257" r:id="rId3"/>
    <p:sldId id="259" r:id="rId4"/>
    <p:sldId id="261" r:id="rId5"/>
    <p:sldId id="264" r:id="rId6"/>
    <p:sldId id="265" r:id="rId7"/>
    <p:sldId id="267" r:id="rId8"/>
    <p:sldId id="270"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23923" autoAdjust="0"/>
    <p:restoredTop sz="94660"/>
  </p:normalViewPr>
  <p:slideViewPr>
    <p:cSldViewPr snapToGrid="0" snapToObjects="1">
      <p:cViewPr>
        <p:scale>
          <a:sx n="100" d="100"/>
          <a:sy n="100" d="100"/>
        </p:scale>
        <p:origin x="-2368" y="-12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234E92-1A3F-484E-8202-7EA8C36B6F4F}" type="datetimeFigureOut">
              <a:rPr lang="en-US" smtClean="0"/>
              <a:pPr/>
              <a:t>5/13/11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E07390-229C-EA44-8E35-0B88B580D21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E07390-229C-EA44-8E35-0B88B580D21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97E07390-229C-EA44-8E35-0B88B580D21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a:t>
            </a:r>
            <a:r>
              <a:rPr lang="en-US" baseline="0" dirty="0" smtClean="0"/>
              <a:t> generally accepted K-14 climate science education framework that b</a:t>
            </a:r>
            <a:r>
              <a:rPr lang="en-US" dirty="0" smtClean="0"/>
              <a:t>uilds</a:t>
            </a:r>
            <a:r>
              <a:rPr lang="en-US" baseline="0" dirty="0" smtClean="0"/>
              <a:t> a deep understanding of climate change</a:t>
            </a:r>
          </a:p>
          <a:p>
            <a:r>
              <a:rPr lang="en-US" baseline="0" dirty="0" smtClean="0"/>
              <a:t>Grade-span progressions that will guide climate education and is strongly based on context and the latest research in learning science and climate change understandings – from both science and indigenous experiential knowledge</a:t>
            </a:r>
            <a:endParaRPr lang="en-US" dirty="0"/>
          </a:p>
        </p:txBody>
      </p:sp>
      <p:sp>
        <p:nvSpPr>
          <p:cNvPr id="4" name="Slide Number Placeholder 3"/>
          <p:cNvSpPr>
            <a:spLocks noGrp="1"/>
          </p:cNvSpPr>
          <p:nvPr>
            <p:ph type="sldNum" sz="quarter" idx="10"/>
          </p:nvPr>
        </p:nvSpPr>
        <p:spPr/>
        <p:txBody>
          <a:bodyPr/>
          <a:lstStyle/>
          <a:p>
            <a:fld id="{97E07390-229C-EA44-8E35-0B88B580D21C}" type="slidenum">
              <a:rPr lang="en-US" smtClean="0"/>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5/13/11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5/13/11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5/13/11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037DFA-DB55-EF48-AE8B-90EBC7A62A06}" type="datetimeFigureOut">
              <a:rPr lang="en-US" smtClean="0"/>
              <a:pPr/>
              <a:t>5/13/11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037DFA-DB55-EF48-AE8B-90EBC7A62A06}" type="datetimeFigureOut">
              <a:rPr lang="en-US" smtClean="0"/>
              <a:pPr/>
              <a:t>5/13/11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037DFA-DB55-EF48-AE8B-90EBC7A62A06}" type="datetimeFigureOut">
              <a:rPr lang="en-US" smtClean="0"/>
              <a:pPr/>
              <a:t>5/13/11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037DFA-DB55-EF48-AE8B-90EBC7A62A06}" type="datetimeFigureOut">
              <a:rPr lang="en-US" smtClean="0"/>
              <a:pPr/>
              <a:t>5/13/11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037DFA-DB55-EF48-AE8B-90EBC7A62A06}" type="datetimeFigureOut">
              <a:rPr lang="en-US" smtClean="0"/>
              <a:pPr/>
              <a:t>5/13/11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37DFA-DB55-EF48-AE8B-90EBC7A62A06}" type="datetimeFigureOut">
              <a:rPr lang="en-US" smtClean="0"/>
              <a:pPr/>
              <a:t>5/13/11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37DFA-DB55-EF48-AE8B-90EBC7A62A06}" type="datetimeFigureOut">
              <a:rPr lang="en-US" smtClean="0"/>
              <a:pPr/>
              <a:t>5/13/11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037DFA-DB55-EF48-AE8B-90EBC7A62A06}" type="datetimeFigureOut">
              <a:rPr lang="en-US" smtClean="0"/>
              <a:pPr/>
              <a:t>5/13/11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65DAE-86C4-3F40-9B52-DFFEAAA52B0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37DFA-DB55-EF48-AE8B-90EBC7A62A06}" type="datetimeFigureOut">
              <a:rPr lang="en-US" smtClean="0"/>
              <a:pPr/>
              <a:t>5/13/11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65DAE-86C4-3F40-9B52-DFFEAAA52B0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Content Placeholder 3" descr="IMG_0719.jpg"/>
          <p:cNvPicPr>
            <a:picLocks noGrp="1" noChangeAspect="1"/>
          </p:cNvPicPr>
          <p:nvPr>
            <p:ph idx="1"/>
          </p:nvPr>
        </p:nvPicPr>
        <p:blipFill>
          <a:blip r:embed="rId3"/>
          <a:srcRect l="-18187" r="-18187"/>
          <a:stretch>
            <a:fillRect/>
          </a:stretch>
        </p:blipFill>
        <p:spPr>
          <a:xfrm>
            <a:off x="-1" y="837259"/>
            <a:ext cx="9322741" cy="5070593"/>
          </a:xfrm>
        </p:spPr>
      </p:pic>
      <p:sp>
        <p:nvSpPr>
          <p:cNvPr id="3" name="TextBox 2"/>
          <p:cNvSpPr txBox="1"/>
          <p:nvPr/>
        </p:nvSpPr>
        <p:spPr>
          <a:xfrm>
            <a:off x="1608667" y="1025407"/>
            <a:ext cx="6274740" cy="1077218"/>
          </a:xfrm>
          <a:prstGeom prst="rect">
            <a:avLst/>
          </a:prstGeom>
          <a:noFill/>
        </p:spPr>
        <p:txBody>
          <a:bodyPr wrap="square" rtlCol="0">
            <a:spAutoFit/>
          </a:bodyPr>
          <a:lstStyle/>
          <a:p>
            <a:pPr algn="ctr"/>
            <a:r>
              <a:rPr lang="en-US" sz="3200" b="1" dirty="0" smtClean="0">
                <a:solidFill>
                  <a:schemeClr val="bg1"/>
                </a:solidFill>
              </a:rPr>
              <a:t>The Pacific Islands Climate Education Partnership (PCEP)</a:t>
            </a:r>
            <a:endParaRPr lang="en-US" sz="3200" b="1" dirty="0">
              <a:solidFill>
                <a:schemeClr val="bg1"/>
              </a:solidFill>
            </a:endParaRPr>
          </a:p>
        </p:txBody>
      </p:sp>
      <p:sp>
        <p:nvSpPr>
          <p:cNvPr id="5" name="TextBox 4"/>
          <p:cNvSpPr txBox="1"/>
          <p:nvPr/>
        </p:nvSpPr>
        <p:spPr>
          <a:xfrm>
            <a:off x="4158075" y="5089407"/>
            <a:ext cx="3838222" cy="646331"/>
          </a:xfrm>
          <a:prstGeom prst="rect">
            <a:avLst/>
          </a:prstGeom>
          <a:noFill/>
        </p:spPr>
        <p:txBody>
          <a:bodyPr wrap="square" rtlCol="0">
            <a:spAutoFit/>
          </a:bodyPr>
          <a:lstStyle/>
          <a:p>
            <a:r>
              <a:rPr lang="en-US" i="1" dirty="0" smtClean="0">
                <a:solidFill>
                  <a:srgbClr val="FFFFFF"/>
                </a:solidFill>
              </a:rPr>
              <a:t>A 2-year Phase 1 project funded by the National Science Foundation (NSF)</a:t>
            </a:r>
            <a:endParaRPr lang="en-US" i="1" dirty="0">
              <a:solidFill>
                <a:srgbClr val="FFFFFF"/>
              </a:solidFill>
            </a:endParaRPr>
          </a:p>
        </p:txBody>
      </p:sp>
      <p:sp>
        <p:nvSpPr>
          <p:cNvPr id="6" name="TextBox 5"/>
          <p:cNvSpPr txBox="1"/>
          <p:nvPr/>
        </p:nvSpPr>
        <p:spPr>
          <a:xfrm>
            <a:off x="1392296" y="5551072"/>
            <a:ext cx="1618074" cy="276999"/>
          </a:xfrm>
          <a:prstGeom prst="rect">
            <a:avLst/>
          </a:prstGeom>
          <a:noFill/>
        </p:spPr>
        <p:txBody>
          <a:bodyPr wrap="square" rtlCol="0">
            <a:spAutoFit/>
          </a:bodyPr>
          <a:lstStyle/>
          <a:p>
            <a:r>
              <a:rPr lang="en-US" sz="1200" dirty="0" smtClean="0">
                <a:solidFill>
                  <a:schemeClr val="bg1"/>
                </a:solidFill>
              </a:rPr>
              <a:t>Photo by Susan Burger</a:t>
            </a:r>
            <a:endParaRPr lang="en-US" sz="12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3">
                <a:lumMod val="75000"/>
                <a:alpha val="90000"/>
              </a:schemeClr>
            </a:gs>
            <a:gs pos="100000">
              <a:srgbClr val="FFFFFF"/>
            </a:gs>
          </a:gsLst>
          <a:lin ang="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1317" y="3354794"/>
            <a:ext cx="8298211" cy="2590111"/>
          </a:xfrm>
        </p:spPr>
        <p:txBody>
          <a:bodyPr anchor="ctr">
            <a:normAutofit fontScale="25000" lnSpcReduction="20000"/>
          </a:bodyPr>
          <a:lstStyle/>
          <a:p>
            <a:pPr marL="0" lvl="1" algn="l">
              <a:lnSpc>
                <a:spcPct val="10000"/>
              </a:lnSpc>
              <a:spcBef>
                <a:spcPts val="0"/>
              </a:spcBef>
            </a:pPr>
            <a:r>
              <a:rPr lang="en-US" sz="12800" b="1" dirty="0" smtClean="0">
                <a:solidFill>
                  <a:srgbClr val="4F6228"/>
                </a:solidFill>
              </a:rPr>
              <a:t>The PCEP serves the U.S. Affiliated Pacific Islands (USAPI). The PCEP vision is to educate the region’s students and citizens in ways that exemplify modern science and indigenous environmental knowledge, address the urgency of climate change impacts, and honor indigenous cultures. </a:t>
            </a:r>
            <a:endParaRPr lang="en-US" sz="12800" b="1" i="1" dirty="0" smtClean="0">
              <a:solidFill>
                <a:srgbClr val="4F6228"/>
              </a:solidFill>
              <a:latin typeface="Arial"/>
              <a:cs typeface="Arial"/>
            </a:endParaRPr>
          </a:p>
          <a:p>
            <a:endParaRPr lang="en-US" i="1" dirty="0">
              <a:solidFill>
                <a:schemeClr val="tx1"/>
              </a:solidFill>
              <a:latin typeface="Arial"/>
              <a:cs typeface="Arial"/>
            </a:endParaRPr>
          </a:p>
        </p:txBody>
      </p:sp>
      <p:sp>
        <p:nvSpPr>
          <p:cNvPr id="6" name="Title 1"/>
          <p:cNvSpPr txBox="1">
            <a:spLocks/>
          </p:cNvSpPr>
          <p:nvPr/>
        </p:nvSpPr>
        <p:spPr>
          <a:xfrm>
            <a:off x="1" y="274638"/>
            <a:ext cx="8959358" cy="2762624"/>
          </a:xfrm>
          <a:prstGeom prst="rect">
            <a:avLst/>
          </a:prstGeom>
        </p:spPr>
        <p:txBody>
          <a:bodyPr vert="horz" lIns="91440" tIns="45720" rIns="91440" bIns="45720" rtlCol="0" anchor="ctr">
            <a:noAutofit/>
          </a:bodyPr>
          <a:lstStyle/>
          <a:p>
            <a:pPr algn="ctr">
              <a:buNone/>
            </a:pPr>
            <a:r>
              <a:rPr kumimoji="0" lang="en-US" sz="3600" b="1" i="0" u="none" strike="noStrike" kern="1200" cap="none" spc="0" normalizeH="0" baseline="0" noProof="0" dirty="0" smtClean="0">
                <a:ln>
                  <a:noFill/>
                </a:ln>
                <a:solidFill>
                  <a:srgbClr val="4F6228"/>
                </a:solidFill>
                <a:effectLst/>
                <a:uLnTx/>
                <a:uFillTx/>
                <a:latin typeface="+mj-lt"/>
                <a:ea typeface="+mj-ea"/>
                <a:cs typeface="+mj-cs"/>
              </a:rPr>
              <a:t>PCEP is a collaboration between </a:t>
            </a:r>
          </a:p>
          <a:p>
            <a:pPr algn="ctr">
              <a:buNone/>
            </a:pPr>
            <a:r>
              <a:rPr kumimoji="0" lang="en-US" sz="3600" b="1" i="0" u="none" strike="noStrike" kern="1200" cap="none" spc="0" normalizeH="0" baseline="0" noProof="0" dirty="0" smtClean="0">
                <a:ln>
                  <a:noFill/>
                </a:ln>
                <a:solidFill>
                  <a:srgbClr val="4F6228"/>
                </a:solidFill>
                <a:effectLst/>
                <a:uLnTx/>
                <a:uFillTx/>
                <a:latin typeface="+mj-lt"/>
                <a:ea typeface="+mj-ea"/>
                <a:cs typeface="+mj-cs"/>
              </a:rPr>
              <a:t>PREL and WestEd </a:t>
            </a:r>
          </a:p>
          <a:p>
            <a:pPr algn="ctr">
              <a:buNone/>
            </a:pPr>
            <a:endParaRPr kumimoji="0" lang="en-US" sz="3600" b="1" i="0" u="none" strike="noStrike" kern="1200" cap="none" spc="0" normalizeH="0" baseline="0" noProof="0" dirty="0" smtClean="0">
              <a:ln>
                <a:noFill/>
              </a:ln>
              <a:solidFill>
                <a:srgbClr val="4F6228"/>
              </a:solidFill>
              <a:effectLst/>
              <a:uLnTx/>
              <a:uFillTx/>
              <a:latin typeface="+mj-lt"/>
              <a:ea typeface="+mj-ea"/>
              <a:cs typeface="+mj-cs"/>
            </a:endParaRPr>
          </a:p>
          <a:p>
            <a:pPr>
              <a:buNone/>
            </a:pPr>
            <a:r>
              <a:rPr lang="en-US" sz="3600" b="1" dirty="0" smtClean="0">
                <a:solidFill>
                  <a:schemeClr val="accent3">
                    <a:lumMod val="50000"/>
                  </a:schemeClr>
                </a:solidFill>
              </a:rPr>
              <a:t>Co-Principle Investigators:</a:t>
            </a:r>
          </a:p>
          <a:p>
            <a:pPr algn="ctr">
              <a:buNone/>
            </a:pPr>
            <a:r>
              <a:rPr lang="en-US" sz="3600" b="1" dirty="0" smtClean="0">
                <a:solidFill>
                  <a:schemeClr val="accent3">
                    <a:lumMod val="50000"/>
                  </a:schemeClr>
                </a:solidFill>
              </a:rPr>
              <a:t>Dr. Sharon Nelson-Barber and Dr. Art Sussman</a:t>
            </a:r>
          </a:p>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4F6228"/>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3">
                <a:lumMod val="75000"/>
              </a:schemeClr>
            </a:gs>
            <a:gs pos="100000">
              <a:srgbClr val="FFFFF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393700" y="1290638"/>
            <a:ext cx="8496300" cy="4889500"/>
          </a:xfrm>
        </p:spPr>
        <p:txBody>
          <a:bodyPr>
            <a:noAutofit/>
          </a:bodyPr>
          <a:lstStyle/>
          <a:p>
            <a:pPr marL="514350" indent="-514350"/>
            <a:r>
              <a:rPr lang="en-US" sz="3600" b="1" dirty="0" smtClean="0">
                <a:solidFill>
                  <a:srgbClr val="4F6228"/>
                </a:solidFill>
              </a:rPr>
              <a:t>Develop a regional K-14 climate education framework and plan its implementation: </a:t>
            </a:r>
            <a:r>
              <a:rPr lang="en-US" sz="3600" b="1" i="1" dirty="0" smtClean="0">
                <a:solidFill>
                  <a:srgbClr val="4F6228"/>
                </a:solidFill>
              </a:rPr>
              <a:t>what gets taught, when, how, where, for/by whom</a:t>
            </a:r>
          </a:p>
          <a:p>
            <a:pPr marL="514350" indent="-514350"/>
            <a:r>
              <a:rPr lang="en-US" sz="3600" b="1" dirty="0" smtClean="0">
                <a:solidFill>
                  <a:srgbClr val="4F6228"/>
                </a:solidFill>
              </a:rPr>
              <a:t>Focus on climate change impacts on region’s islands and communities</a:t>
            </a:r>
          </a:p>
          <a:p>
            <a:pPr marL="514350" indent="-514350"/>
            <a:r>
              <a:rPr lang="en-US" sz="3600" b="1" dirty="0" smtClean="0">
                <a:solidFill>
                  <a:srgbClr val="4F6228"/>
                </a:solidFill>
              </a:rPr>
              <a:t>Involve local communities with a focus on indigenous knowledge</a:t>
            </a:r>
          </a:p>
          <a:p>
            <a:pPr marL="514350" indent="-514350"/>
            <a:r>
              <a:rPr lang="en-US" sz="3600" b="1" dirty="0" smtClean="0">
                <a:solidFill>
                  <a:srgbClr val="4F6228"/>
                </a:solidFill>
              </a:rPr>
              <a:t>Collaborate with other CCE Partnerships</a:t>
            </a:r>
          </a:p>
        </p:txBody>
      </p:sp>
      <p:sp>
        <p:nvSpPr>
          <p:cNvPr id="5" name="Title 4"/>
          <p:cNvSpPr>
            <a:spLocks noGrp="1"/>
          </p:cNvSpPr>
          <p:nvPr>
            <p:ph type="title"/>
          </p:nvPr>
        </p:nvSpPr>
        <p:spPr>
          <a:xfrm>
            <a:off x="457200" y="211138"/>
            <a:ext cx="8229600" cy="1143000"/>
          </a:xfrm>
        </p:spPr>
        <p:txBody>
          <a:bodyPr/>
          <a:lstStyle/>
          <a:p>
            <a:r>
              <a:rPr lang="en-US" b="1" dirty="0" smtClean="0">
                <a:solidFill>
                  <a:schemeClr val="accent3">
                    <a:lumMod val="50000"/>
                  </a:schemeClr>
                </a:solidFill>
              </a:rPr>
              <a:t>Key Features</a:t>
            </a:r>
            <a:endParaRPr lang="en-US"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5400" dirty="0" smtClean="0">
                <a:solidFill>
                  <a:schemeClr val="bg1"/>
                </a:solidFill>
              </a:rPr>
              <a:t>Key Outcomes</a:t>
            </a:r>
            <a:endParaRPr lang="en-US" sz="5400" dirty="0">
              <a:solidFill>
                <a:schemeClr val="bg1"/>
              </a:solidFill>
            </a:endParaRPr>
          </a:p>
        </p:txBody>
      </p:sp>
      <p:sp>
        <p:nvSpPr>
          <p:cNvPr id="3" name="Content Placeholder 2"/>
          <p:cNvSpPr>
            <a:spLocks noGrp="1"/>
          </p:cNvSpPr>
          <p:nvPr>
            <p:ph idx="1"/>
          </p:nvPr>
        </p:nvSpPr>
        <p:spPr>
          <a:xfrm>
            <a:off x="309514" y="1244600"/>
            <a:ext cx="8377286" cy="5452206"/>
          </a:xfrm>
        </p:spPr>
        <p:txBody>
          <a:bodyPr>
            <a:normAutofit/>
          </a:bodyPr>
          <a:lstStyle/>
          <a:p>
            <a:r>
              <a:rPr lang="en-US" dirty="0" smtClean="0">
                <a:solidFill>
                  <a:srgbClr val="FFFFFF"/>
                </a:solidFill>
              </a:rPr>
              <a:t>A plan for the culturally responsive adoption and implementation of a multidisciplinary K-14 climate  education framework across the USAPI</a:t>
            </a:r>
          </a:p>
          <a:p>
            <a:r>
              <a:rPr lang="en-US" dirty="0" smtClean="0">
                <a:solidFill>
                  <a:srgbClr val="FFFFFF"/>
                </a:solidFill>
              </a:rPr>
              <a:t>A collection of curriculum resources and instructional strategies for the Pacific region’s climates and cultures</a:t>
            </a:r>
          </a:p>
          <a:p>
            <a:r>
              <a:rPr lang="en-US" dirty="0" smtClean="0">
                <a:solidFill>
                  <a:srgbClr val="FFFFFF"/>
                </a:solidFill>
              </a:rPr>
              <a:t>A web-based information platform that enables development and implementation of the region’s climate education plan</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4F6228"/>
                </a:solidFill>
              </a:rPr>
              <a:t>Core Partners</a:t>
            </a:r>
            <a:endParaRPr lang="en-US" b="1" dirty="0">
              <a:solidFill>
                <a:srgbClr val="4F6228"/>
              </a:solidFill>
            </a:endParaRPr>
          </a:p>
        </p:txBody>
      </p:sp>
      <p:sp>
        <p:nvSpPr>
          <p:cNvPr id="3" name="Content Placeholder 2"/>
          <p:cNvSpPr>
            <a:spLocks noGrp="1"/>
          </p:cNvSpPr>
          <p:nvPr>
            <p:ph idx="1"/>
          </p:nvPr>
        </p:nvSpPr>
        <p:spPr>
          <a:xfrm>
            <a:off x="457200" y="1590106"/>
            <a:ext cx="8229600" cy="4845022"/>
          </a:xfrm>
        </p:spPr>
        <p:txBody>
          <a:bodyPr>
            <a:normAutofit fontScale="85000" lnSpcReduction="20000"/>
          </a:bodyPr>
          <a:lstStyle/>
          <a:p>
            <a:r>
              <a:rPr lang="en-US" sz="4800" b="1" dirty="0" smtClean="0">
                <a:solidFill>
                  <a:schemeClr val="accent3">
                    <a:lumMod val="50000"/>
                  </a:schemeClr>
                </a:solidFill>
                <a:cs typeface="Arial"/>
              </a:rPr>
              <a:t>Climate scientists </a:t>
            </a:r>
            <a:r>
              <a:rPr lang="en-US" sz="4800" dirty="0" smtClean="0">
                <a:solidFill>
                  <a:schemeClr val="accent3">
                    <a:lumMod val="50000"/>
                  </a:schemeClr>
                </a:solidFill>
                <a:cs typeface="Arial"/>
              </a:rPr>
              <a:t>– Drs. Julian Sachs, Art Sussman, Phil Duffy</a:t>
            </a:r>
          </a:p>
          <a:p>
            <a:r>
              <a:rPr lang="en-US" sz="4800" b="1" dirty="0" smtClean="0">
                <a:solidFill>
                  <a:schemeClr val="accent3">
                    <a:lumMod val="50000"/>
                  </a:schemeClr>
                </a:solidFill>
                <a:cs typeface="Arial"/>
              </a:rPr>
              <a:t>Learning scientists </a:t>
            </a:r>
            <a:r>
              <a:rPr lang="en-US" sz="4800" dirty="0" smtClean="0">
                <a:solidFill>
                  <a:schemeClr val="accent3">
                    <a:lumMod val="50000"/>
                  </a:schemeClr>
                </a:solidFill>
                <a:cs typeface="Arial"/>
              </a:rPr>
              <a:t>– Drs. Bruce </a:t>
            </a:r>
            <a:r>
              <a:rPr lang="en-US" sz="4800" dirty="0" err="1" smtClean="0">
                <a:solidFill>
                  <a:schemeClr val="accent3">
                    <a:lumMod val="50000"/>
                  </a:schemeClr>
                </a:solidFill>
                <a:cs typeface="Arial"/>
              </a:rPr>
              <a:t>Sherin</a:t>
            </a:r>
            <a:r>
              <a:rPr lang="en-US" sz="4800" dirty="0" smtClean="0">
                <a:solidFill>
                  <a:schemeClr val="accent3">
                    <a:lumMod val="50000"/>
                  </a:schemeClr>
                </a:solidFill>
                <a:cs typeface="Arial"/>
              </a:rPr>
              <a:t>, Megan Bang, Sharon Nelson-Barber, Ursula Sexton</a:t>
            </a:r>
          </a:p>
          <a:p>
            <a:r>
              <a:rPr lang="en-US" sz="4800" b="1" dirty="0" smtClean="0">
                <a:solidFill>
                  <a:schemeClr val="accent3">
                    <a:lumMod val="50000"/>
                  </a:schemeClr>
                </a:solidFill>
                <a:cs typeface="Arial"/>
              </a:rPr>
              <a:t>Practitioners (K-12) </a:t>
            </a:r>
            <a:r>
              <a:rPr lang="en-US" sz="4800" dirty="0" smtClean="0">
                <a:solidFill>
                  <a:schemeClr val="accent3">
                    <a:lumMod val="50000"/>
                  </a:schemeClr>
                </a:solidFill>
                <a:cs typeface="Arial"/>
              </a:rPr>
              <a:t>– the Pacific Curriculum and Instruction Council (PCIC members) coordinated by Drs. Hilda Heine and Marylin Low</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4F6228"/>
                </a:solidFill>
              </a:rPr>
              <a:t>Examples of Supporting Partners</a:t>
            </a:r>
            <a:endParaRPr lang="en-US" b="1" dirty="0">
              <a:solidFill>
                <a:srgbClr val="4F6228"/>
              </a:solidFill>
            </a:endParaRPr>
          </a:p>
        </p:txBody>
      </p:sp>
      <p:sp>
        <p:nvSpPr>
          <p:cNvPr id="3" name="Content Placeholder 2"/>
          <p:cNvSpPr>
            <a:spLocks noGrp="1"/>
          </p:cNvSpPr>
          <p:nvPr>
            <p:ph idx="1"/>
          </p:nvPr>
        </p:nvSpPr>
        <p:spPr>
          <a:xfrm>
            <a:off x="457200" y="1417638"/>
            <a:ext cx="8404952" cy="5060452"/>
          </a:xfrm>
        </p:spPr>
        <p:txBody>
          <a:bodyPr>
            <a:normAutofit/>
          </a:bodyPr>
          <a:lstStyle/>
          <a:p>
            <a:r>
              <a:rPr lang="en-US" dirty="0" smtClean="0">
                <a:solidFill>
                  <a:schemeClr val="accent3">
                    <a:lumMod val="50000"/>
                  </a:schemeClr>
                </a:solidFill>
              </a:rPr>
              <a:t>Local community organizations </a:t>
            </a:r>
          </a:p>
          <a:p>
            <a:pPr lvl="1"/>
            <a:r>
              <a:rPr lang="en-US" dirty="0" smtClean="0">
                <a:solidFill>
                  <a:schemeClr val="accent3">
                    <a:lumMod val="50000"/>
                  </a:schemeClr>
                </a:solidFill>
              </a:rPr>
              <a:t>Commission </a:t>
            </a:r>
            <a:r>
              <a:rPr lang="en-US" dirty="0">
                <a:solidFill>
                  <a:schemeClr val="accent3">
                    <a:lumMod val="50000"/>
                  </a:schemeClr>
                </a:solidFill>
              </a:rPr>
              <a:t>on Education in </a:t>
            </a:r>
            <a:r>
              <a:rPr lang="en-US" dirty="0" smtClean="0">
                <a:solidFill>
                  <a:schemeClr val="accent3">
                    <a:lumMod val="50000"/>
                  </a:schemeClr>
                </a:solidFill>
              </a:rPr>
              <a:t>Micronesia</a:t>
            </a:r>
            <a:endParaRPr lang="en-US" dirty="0">
              <a:solidFill>
                <a:schemeClr val="accent3">
                  <a:lumMod val="50000"/>
                </a:schemeClr>
              </a:solidFill>
            </a:endParaRPr>
          </a:p>
          <a:p>
            <a:pPr lvl="1"/>
            <a:r>
              <a:rPr lang="en-US" dirty="0" smtClean="0">
                <a:solidFill>
                  <a:schemeClr val="accent3">
                    <a:lumMod val="50000"/>
                  </a:schemeClr>
                </a:solidFill>
              </a:rPr>
              <a:t>Women </a:t>
            </a:r>
            <a:r>
              <a:rPr lang="en-US" dirty="0">
                <a:solidFill>
                  <a:schemeClr val="accent3">
                    <a:lumMod val="50000"/>
                  </a:schemeClr>
                </a:solidFill>
              </a:rPr>
              <a:t>United Together in the Marshall </a:t>
            </a:r>
            <a:r>
              <a:rPr lang="en-US" dirty="0" smtClean="0">
                <a:solidFill>
                  <a:schemeClr val="accent3">
                    <a:lumMod val="50000"/>
                  </a:schemeClr>
                </a:solidFill>
              </a:rPr>
              <a:t>Islands</a:t>
            </a:r>
          </a:p>
          <a:p>
            <a:pPr lvl="1"/>
            <a:r>
              <a:rPr lang="en-US" dirty="0" smtClean="0">
                <a:solidFill>
                  <a:schemeClr val="accent3">
                    <a:lumMod val="50000"/>
                  </a:schemeClr>
                </a:solidFill>
              </a:rPr>
              <a:t>Micronesian Challenge </a:t>
            </a:r>
          </a:p>
          <a:p>
            <a:pPr lvl="1"/>
            <a:r>
              <a:rPr lang="en-US" dirty="0" smtClean="0">
                <a:solidFill>
                  <a:schemeClr val="accent3">
                    <a:lumMod val="50000"/>
                  </a:schemeClr>
                </a:solidFill>
              </a:rPr>
              <a:t>Pacific </a:t>
            </a:r>
            <a:r>
              <a:rPr lang="en-US" dirty="0">
                <a:solidFill>
                  <a:schemeClr val="accent3">
                    <a:lumMod val="50000"/>
                  </a:schemeClr>
                </a:solidFill>
              </a:rPr>
              <a:t>Island Health Officers </a:t>
            </a:r>
            <a:r>
              <a:rPr lang="en-US" dirty="0" smtClean="0">
                <a:solidFill>
                  <a:schemeClr val="accent3">
                    <a:lumMod val="50000"/>
                  </a:schemeClr>
                </a:solidFill>
              </a:rPr>
              <a:t>Association</a:t>
            </a:r>
            <a:endParaRPr lang="en-US" dirty="0">
              <a:solidFill>
                <a:schemeClr val="accent3">
                  <a:lumMod val="50000"/>
                </a:schemeClr>
              </a:solidFill>
            </a:endParaRPr>
          </a:p>
          <a:p>
            <a:pPr lvl="1"/>
            <a:r>
              <a:rPr lang="en-US" dirty="0" smtClean="0">
                <a:solidFill>
                  <a:schemeClr val="accent3">
                    <a:lumMod val="50000"/>
                  </a:schemeClr>
                </a:solidFill>
              </a:rPr>
              <a:t>Conservation </a:t>
            </a:r>
            <a:r>
              <a:rPr lang="en-US" dirty="0">
                <a:solidFill>
                  <a:schemeClr val="accent3">
                    <a:lumMod val="50000"/>
                  </a:schemeClr>
                </a:solidFill>
              </a:rPr>
              <a:t>Society of </a:t>
            </a:r>
            <a:r>
              <a:rPr lang="en-US" dirty="0" smtClean="0">
                <a:solidFill>
                  <a:schemeClr val="accent3">
                    <a:lumMod val="50000"/>
                  </a:schemeClr>
                </a:solidFill>
              </a:rPr>
              <a:t>Palau </a:t>
            </a:r>
          </a:p>
          <a:p>
            <a:r>
              <a:rPr lang="en-US" dirty="0" smtClean="0">
                <a:solidFill>
                  <a:schemeClr val="accent3">
                    <a:lumMod val="50000"/>
                  </a:schemeClr>
                </a:solidFill>
              </a:rPr>
              <a:t>Local community colleges</a:t>
            </a:r>
          </a:p>
          <a:p>
            <a:pPr lvl="1"/>
            <a:r>
              <a:rPr lang="en-US" dirty="0" smtClean="0">
                <a:solidFill>
                  <a:schemeClr val="accent3">
                    <a:lumMod val="50000"/>
                  </a:schemeClr>
                </a:solidFill>
              </a:rPr>
              <a:t>Guam Community College</a:t>
            </a:r>
          </a:p>
          <a:p>
            <a:pPr lvl="1"/>
            <a:r>
              <a:rPr lang="en-US" dirty="0" smtClean="0">
                <a:solidFill>
                  <a:schemeClr val="accent3">
                    <a:lumMod val="50000"/>
                  </a:schemeClr>
                </a:solidFill>
              </a:rPr>
              <a:t>American Samoa Community College</a:t>
            </a:r>
          </a:p>
          <a:p>
            <a:pPr lvl="1"/>
            <a:endParaRPr lang="en-US" dirty="0" smtClean="0">
              <a:solidFill>
                <a:schemeClr val="accent3">
                  <a:lumMod val="5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0"/>
            <a:ext cx="8229600" cy="624304"/>
          </a:xfrm>
        </p:spPr>
        <p:txBody>
          <a:bodyPr>
            <a:normAutofit fontScale="90000"/>
          </a:bodyPr>
          <a:lstStyle/>
          <a:p>
            <a:r>
              <a:rPr lang="en-US" sz="3600" b="1" dirty="0" smtClean="0">
                <a:solidFill>
                  <a:srgbClr val="4F6228"/>
                </a:solidFill>
              </a:rPr>
              <a:t>Advisory Board</a:t>
            </a:r>
            <a:endParaRPr lang="en-US" sz="3600" b="1" dirty="0">
              <a:solidFill>
                <a:srgbClr val="4F6228"/>
              </a:solidFill>
            </a:endParaRPr>
          </a:p>
        </p:txBody>
      </p:sp>
      <p:sp>
        <p:nvSpPr>
          <p:cNvPr id="3" name="Content Placeholder 2"/>
          <p:cNvSpPr>
            <a:spLocks noGrp="1"/>
          </p:cNvSpPr>
          <p:nvPr>
            <p:ph idx="1"/>
          </p:nvPr>
        </p:nvSpPr>
        <p:spPr>
          <a:xfrm>
            <a:off x="457199" y="624304"/>
            <a:ext cx="8490577" cy="6233696"/>
          </a:xfrm>
        </p:spPr>
        <p:txBody>
          <a:bodyPr>
            <a:normAutofit fontScale="40000" lnSpcReduction="20000"/>
          </a:bodyPr>
          <a:lstStyle/>
          <a:p>
            <a:r>
              <a:rPr lang="en-US" sz="6000" dirty="0">
                <a:solidFill>
                  <a:srgbClr val="4F6228"/>
                </a:solidFill>
              </a:rPr>
              <a:t>Dr. Phil Duffy, Principal Research Scientist and Data Lead, Climate Central</a:t>
            </a:r>
          </a:p>
          <a:p>
            <a:r>
              <a:rPr lang="en-US" sz="6000" dirty="0">
                <a:solidFill>
                  <a:srgbClr val="4F6228"/>
                </a:solidFill>
              </a:rPr>
              <a:t>Dr. Richard A. </a:t>
            </a:r>
            <a:r>
              <a:rPr lang="en-US" sz="6000" dirty="0" err="1">
                <a:solidFill>
                  <a:srgbClr val="4F6228"/>
                </a:solidFill>
              </a:rPr>
              <a:t>Duschl</a:t>
            </a:r>
            <a:r>
              <a:rPr lang="en-US" sz="6000" dirty="0">
                <a:solidFill>
                  <a:srgbClr val="4F6228"/>
                </a:solidFill>
              </a:rPr>
              <a:t>, Chair Secondary Education, Penn State College of Education</a:t>
            </a:r>
          </a:p>
          <a:p>
            <a:r>
              <a:rPr lang="en-US" sz="6000" dirty="0">
                <a:solidFill>
                  <a:srgbClr val="4F6228"/>
                </a:solidFill>
              </a:rPr>
              <a:t>Dr. Shirley Brice Heath, Professor of English and Dramatic Literature, Stanford University</a:t>
            </a:r>
          </a:p>
          <a:p>
            <a:r>
              <a:rPr lang="en-US" sz="6000" dirty="0">
                <a:solidFill>
                  <a:srgbClr val="4F6228"/>
                </a:solidFill>
              </a:rPr>
              <a:t>Dr. Doug Herman, Senior Geographer, National Museum of the American Indian</a:t>
            </a:r>
          </a:p>
          <a:p>
            <a:r>
              <a:rPr lang="en-US" sz="6000" dirty="0">
                <a:solidFill>
                  <a:srgbClr val="4F6228"/>
                </a:solidFill>
              </a:rPr>
              <a:t>Dr. Igor </a:t>
            </a:r>
            <a:r>
              <a:rPr lang="en-US" sz="6000" dirty="0" err="1">
                <a:solidFill>
                  <a:srgbClr val="4F6228"/>
                </a:solidFill>
              </a:rPr>
              <a:t>Krupnik</a:t>
            </a:r>
            <a:r>
              <a:rPr lang="en-US" sz="6000" dirty="0">
                <a:solidFill>
                  <a:srgbClr val="4F6228"/>
                </a:solidFill>
              </a:rPr>
              <a:t>, Arctic Studies Center, Smithsonian National Museum of Natural History</a:t>
            </a:r>
          </a:p>
          <a:p>
            <a:r>
              <a:rPr lang="en-US" sz="6000" dirty="0">
                <a:solidFill>
                  <a:srgbClr val="4F6228"/>
                </a:solidFill>
              </a:rPr>
              <a:t>Ms. Marie </a:t>
            </a:r>
            <a:r>
              <a:rPr lang="en-US" sz="6000" dirty="0" err="1">
                <a:solidFill>
                  <a:srgbClr val="4F6228"/>
                </a:solidFill>
              </a:rPr>
              <a:t>Maddison</a:t>
            </a:r>
            <a:r>
              <a:rPr lang="en-US" sz="6000" dirty="0">
                <a:solidFill>
                  <a:srgbClr val="4F6228"/>
                </a:solidFill>
              </a:rPr>
              <a:t>, Director, National Training Councils, Republic of the Marshall Islands</a:t>
            </a:r>
          </a:p>
          <a:p>
            <a:r>
              <a:rPr lang="en-US" sz="6000" dirty="0">
                <a:solidFill>
                  <a:srgbClr val="4F6228"/>
                </a:solidFill>
              </a:rPr>
              <a:t>Dr. Douglas </a:t>
            </a:r>
            <a:r>
              <a:rPr lang="en-US" sz="6000" dirty="0" err="1">
                <a:solidFill>
                  <a:srgbClr val="4F6228"/>
                </a:solidFill>
              </a:rPr>
              <a:t>Medin</a:t>
            </a:r>
            <a:r>
              <a:rPr lang="en-US" sz="6000" dirty="0">
                <a:solidFill>
                  <a:srgbClr val="4F6228"/>
                </a:solidFill>
              </a:rPr>
              <a:t>, Professor of Cognitive Psychology, Northwestern University</a:t>
            </a:r>
          </a:p>
          <a:p>
            <a:r>
              <a:rPr lang="en-US" sz="6000" dirty="0">
                <a:solidFill>
                  <a:srgbClr val="4F6228"/>
                </a:solidFill>
              </a:rPr>
              <a:t>Dr. Elizabeth </a:t>
            </a:r>
            <a:r>
              <a:rPr lang="en-US" sz="6000" dirty="0" err="1">
                <a:solidFill>
                  <a:srgbClr val="4F6228"/>
                </a:solidFill>
              </a:rPr>
              <a:t>Rechebei</a:t>
            </a:r>
            <a:r>
              <a:rPr lang="en-US" sz="6000" dirty="0">
                <a:solidFill>
                  <a:srgbClr val="4F6228"/>
                </a:solidFill>
              </a:rPr>
              <a:t>, Commission on Education in Micronesia, Commonwealth </a:t>
            </a:r>
            <a:r>
              <a:rPr lang="en-US" sz="6000" dirty="0" smtClean="0">
                <a:solidFill>
                  <a:srgbClr val="4F6228"/>
                </a:solidFill>
              </a:rPr>
              <a:t>of Northern </a:t>
            </a:r>
            <a:r>
              <a:rPr lang="en-US" sz="6000" dirty="0">
                <a:solidFill>
                  <a:srgbClr val="4F6228"/>
                </a:solidFill>
              </a:rPr>
              <a:t>Mariana Islands</a:t>
            </a:r>
          </a:p>
          <a:p>
            <a:r>
              <a:rPr lang="en-US" sz="6000" dirty="0">
                <a:solidFill>
                  <a:srgbClr val="4F6228"/>
                </a:solidFill>
              </a:rPr>
              <a:t>Dr. Don Rubinstein, Professor of Anthropology, University of Guam</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4F6228"/>
                </a:solidFill>
              </a:rPr>
              <a:t>Highlights for CLN 5/17/11</a:t>
            </a:r>
            <a:endParaRPr lang="en-US" b="1" dirty="0">
              <a:solidFill>
                <a:srgbClr val="4F6228"/>
              </a:solidFill>
            </a:endParaRPr>
          </a:p>
        </p:txBody>
      </p:sp>
      <p:sp>
        <p:nvSpPr>
          <p:cNvPr id="3" name="Content Placeholder 2"/>
          <p:cNvSpPr>
            <a:spLocks noGrp="1"/>
          </p:cNvSpPr>
          <p:nvPr>
            <p:ph idx="1"/>
          </p:nvPr>
        </p:nvSpPr>
        <p:spPr>
          <a:xfrm>
            <a:off x="457200" y="1417638"/>
            <a:ext cx="8404952" cy="5060452"/>
          </a:xfrm>
        </p:spPr>
        <p:txBody>
          <a:bodyPr>
            <a:normAutofit fontScale="92500" lnSpcReduction="20000"/>
          </a:bodyPr>
          <a:lstStyle/>
          <a:p>
            <a:r>
              <a:rPr lang="en-US" dirty="0" smtClean="0">
                <a:solidFill>
                  <a:schemeClr val="accent3">
                    <a:lumMod val="50000"/>
                  </a:schemeClr>
                </a:solidFill>
              </a:rPr>
              <a:t>FIRST DRAFT of partnership web environment will be introduced and shared </a:t>
            </a:r>
          </a:p>
          <a:p>
            <a:pPr lvl="1"/>
            <a:r>
              <a:rPr lang="en-US" dirty="0" smtClean="0">
                <a:solidFill>
                  <a:schemeClr val="accent3">
                    <a:lumMod val="50000"/>
                  </a:schemeClr>
                </a:solidFill>
              </a:rPr>
              <a:t>Links regional locations, organizations, people</a:t>
            </a:r>
          </a:p>
          <a:p>
            <a:pPr lvl="1"/>
            <a:r>
              <a:rPr lang="en-US" dirty="0" smtClean="0">
                <a:solidFill>
                  <a:schemeClr val="accent3">
                    <a:lumMod val="50000"/>
                  </a:schemeClr>
                </a:solidFill>
              </a:rPr>
              <a:t>Interlinks the above with climate science content, climate impacts content, learning science content, and regional communities/cultures  </a:t>
            </a:r>
          </a:p>
          <a:p>
            <a:pPr lvl="1"/>
            <a:r>
              <a:rPr lang="en-US" dirty="0" smtClean="0">
                <a:solidFill>
                  <a:schemeClr val="accent3">
                    <a:lumMod val="50000"/>
                  </a:schemeClr>
                </a:solidFill>
              </a:rPr>
              <a:t>Designed to support collaborative development of regional strategic education plan</a:t>
            </a:r>
          </a:p>
          <a:p>
            <a:pPr lvl="1"/>
            <a:r>
              <a:rPr lang="en-US" dirty="0" smtClean="0">
                <a:solidFill>
                  <a:schemeClr val="accent3">
                    <a:lumMod val="50000"/>
                  </a:schemeClr>
                </a:solidFill>
              </a:rPr>
              <a:t>Current status, accomplishments, challenges, plans</a:t>
            </a:r>
          </a:p>
          <a:p>
            <a:pPr lvl="1"/>
            <a:r>
              <a:rPr lang="en-US" dirty="0" smtClean="0">
                <a:solidFill>
                  <a:schemeClr val="accent3">
                    <a:lumMod val="50000"/>
                  </a:schemeClr>
                </a:solidFill>
              </a:rPr>
              <a:t>Next steps to populate, make more user friendly, relate Indigenous and Western ways of knowing and being</a:t>
            </a:r>
          </a:p>
          <a:p>
            <a:r>
              <a:rPr lang="en-US" dirty="0" smtClean="0">
                <a:solidFill>
                  <a:schemeClr val="accent3">
                    <a:lumMod val="50000"/>
                  </a:schemeClr>
                </a:solidFill>
              </a:rPr>
              <a:t>Organization of climate science content and climate impact content will be introduced/shared</a:t>
            </a:r>
          </a:p>
          <a:p>
            <a:pPr lvl="1"/>
            <a:endParaRPr lang="en-US" dirty="0" smtClean="0">
              <a:solidFill>
                <a:schemeClr val="accent3">
                  <a:lumMod val="50000"/>
                </a:schemeClr>
              </a:solidFill>
            </a:endParaRPr>
          </a:p>
          <a:p>
            <a:pPr lvl="1"/>
            <a:endParaRPr lang="en-US" dirty="0" smtClean="0">
              <a:solidFill>
                <a:schemeClr val="accent3">
                  <a:lumMod val="50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554</TotalTime>
  <Words>594</Words>
  <Application>Microsoft Macintosh PowerPoint</Application>
  <PresentationFormat>On-screen Show (4:3)</PresentationFormat>
  <Paragraphs>55</Paragraphs>
  <Slides>8</Slides>
  <Notes>3</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Office Theme</vt:lpstr>
      <vt:lpstr>Slide 1</vt:lpstr>
      <vt:lpstr>Slide 2</vt:lpstr>
      <vt:lpstr>Key Features</vt:lpstr>
      <vt:lpstr>Key Outcomes</vt:lpstr>
      <vt:lpstr>Core Partners</vt:lpstr>
      <vt:lpstr>Examples of Supporting Partners</vt:lpstr>
      <vt:lpstr>Advisory Board</vt:lpstr>
      <vt:lpstr>Highlights for CLN 5/17/11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Pacific Islands Climate Change Education Partnership (PCEP)</dc:title>
  <dc:creator>Marylin</dc:creator>
  <cp:lastModifiedBy>Marian Grogan</cp:lastModifiedBy>
  <cp:revision>22</cp:revision>
  <cp:lastPrinted>2011-05-13T06:55:48Z</cp:lastPrinted>
  <dcterms:created xsi:type="dcterms:W3CDTF">2011-05-13T14:54:05Z</dcterms:created>
  <dcterms:modified xsi:type="dcterms:W3CDTF">2011-05-13T14:56:07Z</dcterms:modified>
</cp:coreProperties>
</file>